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91_CEA67E18.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2D9_7CA04F31.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2D8_F3665B4A.xml" ContentType="application/vnd.ms-powerpoint.comments+xml"/>
  <Override PartName="/ppt/notesSlides/notesSlide34.xml" ContentType="application/vnd.openxmlformats-officedocument.presentationml.notesSlide+xml"/>
  <Override PartName="/ppt/comments/modernComment_2DA_775C39DF.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2CC_A625F9.xml" ContentType="application/vnd.ms-powerpoint.comments+xml"/>
  <Override PartName="/ppt/notesSlides/notesSlide37.xml" ContentType="application/vnd.openxmlformats-officedocument.presentationml.notesSlide+xml"/>
  <Override PartName="/ppt/comments/modernComment_2DB_424C37F2.xml" ContentType="application/vnd.ms-powerpoint.comments+xml"/>
  <Override PartName="/ppt/notesSlides/notesSlide38.xml" ContentType="application/vnd.openxmlformats-officedocument.presentationml.notesSlide+xml"/>
  <Override PartName="/ppt/comments/modernComment_2DC_103D24C3.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modernComment_284_D3E33452.xml" ContentType="application/vnd.ms-powerpoint.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1"/>
  </p:notesMasterIdLst>
  <p:handoutMasterIdLst>
    <p:handoutMasterId r:id="rId62"/>
  </p:handoutMasterIdLst>
  <p:sldIdLst>
    <p:sldId id="291" r:id="rId5"/>
    <p:sldId id="616" r:id="rId6"/>
    <p:sldId id="688" r:id="rId7"/>
    <p:sldId id="557" r:id="rId8"/>
    <p:sldId id="705" r:id="rId9"/>
    <p:sldId id="720" r:id="rId10"/>
    <p:sldId id="667" r:id="rId11"/>
    <p:sldId id="721" r:id="rId12"/>
    <p:sldId id="677" r:id="rId13"/>
    <p:sldId id="711" r:id="rId14"/>
    <p:sldId id="707" r:id="rId15"/>
    <p:sldId id="708" r:id="rId16"/>
    <p:sldId id="556" r:id="rId17"/>
    <p:sldId id="656" r:id="rId18"/>
    <p:sldId id="678" r:id="rId19"/>
    <p:sldId id="657" r:id="rId20"/>
    <p:sldId id="679" r:id="rId21"/>
    <p:sldId id="672" r:id="rId22"/>
    <p:sldId id="666" r:id="rId23"/>
    <p:sldId id="628" r:id="rId24"/>
    <p:sldId id="689" r:id="rId25"/>
    <p:sldId id="722" r:id="rId26"/>
    <p:sldId id="561" r:id="rId27"/>
    <p:sldId id="723" r:id="rId28"/>
    <p:sldId id="700" r:id="rId29"/>
    <p:sldId id="683" r:id="rId30"/>
    <p:sldId id="724" r:id="rId31"/>
    <p:sldId id="691" r:id="rId32"/>
    <p:sldId id="685" r:id="rId33"/>
    <p:sldId id="695" r:id="rId34"/>
    <p:sldId id="699" r:id="rId35"/>
    <p:sldId id="686" r:id="rId36"/>
    <p:sldId id="692" r:id="rId37"/>
    <p:sldId id="687" r:id="rId38"/>
    <p:sldId id="712" r:id="rId39"/>
    <p:sldId id="626" r:id="rId40"/>
    <p:sldId id="729" r:id="rId41"/>
    <p:sldId id="726" r:id="rId42"/>
    <p:sldId id="728" r:id="rId43"/>
    <p:sldId id="730" r:id="rId44"/>
    <p:sldId id="693" r:id="rId45"/>
    <p:sldId id="716" r:id="rId46"/>
    <p:sldId id="731" r:id="rId47"/>
    <p:sldId id="732" r:id="rId48"/>
    <p:sldId id="727" r:id="rId49"/>
    <p:sldId id="630" r:id="rId50"/>
    <p:sldId id="714" r:id="rId51"/>
    <p:sldId id="719" r:id="rId52"/>
    <p:sldId id="640" r:id="rId53"/>
    <p:sldId id="638" r:id="rId54"/>
    <p:sldId id="644" r:id="rId55"/>
    <p:sldId id="668" r:id="rId56"/>
    <p:sldId id="725" r:id="rId57"/>
    <p:sldId id="715" r:id="rId58"/>
    <p:sldId id="694" r:id="rId59"/>
    <p:sldId id="718"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B46B26-58C2-0715-A3EC-023F664C4FD4}" name="Slifer-Mbacke, Lisa" initials="SL" userId="S::lisa.slifermbacke@tetratech.com::9924222b-6d95-4027-a986-6bb1aee6ef50" providerId="AD"/>
  <p188:author id="{A3E1268E-7951-DF41-B86F-1AEA122B75D6}" name="Nyimbili, Shida" initials="NS" userId="S::shida.nyimbili@tetratech.com::b04cdb49-929b-4720-b229-200ff57be8da" providerId="AD"/>
  <p188:author id="{6E9767D0-0A34-AFB9-688E-B8AD420024D1}" name="Lin, Yashin" initials="LY" userId="S::YASHIN.LIN@tetratech.com::b302ac32-99fa-441b-bf10-96d5065006a2" providerId="AD"/>
  <p188:author id="{98285AD1-E3CC-7F60-AD55-8A52896457C2}" name="Killian, Dan" initials="KD" userId="S::DAN.KILLIAN@tetratech.com::500e1f32-7a83-4dbd-a776-8d0b1897108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Killian, Dan" initials="KD" lastIdx="21" clrIdx="6">
    <p:extLst>
      <p:ext uri="{19B8F6BF-5375-455C-9EA6-DF929625EA0E}">
        <p15:presenceInfo xmlns:p15="http://schemas.microsoft.com/office/powerpoint/2012/main" userId="S::DAN.KILLIAN@tetratech.com::500e1f32-7a83-4dbd-a776-8d0b1897108c" providerId="AD"/>
      </p:ext>
    </p:extLst>
  </p:cmAuthor>
  <p:cmAuthor id="1" name="Zodrow, Gwynne" initials="ZG" lastIdx="25" clrIdx="0">
    <p:extLst>
      <p:ext uri="{19B8F6BF-5375-455C-9EA6-DF929625EA0E}">
        <p15:presenceInfo xmlns:p15="http://schemas.microsoft.com/office/powerpoint/2012/main" userId="S::GWYNNE.ZODROW@tetratech.com::f11ed61f-7b9e-4d00-8458-068b618d042b" providerId="AD"/>
      </p:ext>
    </p:extLst>
  </p:cmAuthor>
  <p:cmAuthor id="2" name="Slifer-Mbacke, Lisa" initials="SL" lastIdx="168" clrIdx="1">
    <p:extLst>
      <p:ext uri="{19B8F6BF-5375-455C-9EA6-DF929625EA0E}">
        <p15:presenceInfo xmlns:p15="http://schemas.microsoft.com/office/powerpoint/2012/main" userId="S::LISA.SLIFERMBACKE@tetratech.com::9924222b-6d95-4027-a986-6bb1aee6ef50" providerId="AD"/>
      </p:ext>
    </p:extLst>
  </p:cmAuthor>
  <p:cmAuthor id="3" name="Sitenge, Gift" initials="SG" lastIdx="73" clrIdx="2">
    <p:extLst>
      <p:ext uri="{19B8F6BF-5375-455C-9EA6-DF929625EA0E}">
        <p15:presenceInfo xmlns:p15="http://schemas.microsoft.com/office/powerpoint/2012/main" userId="S::GIFT.SITENGE@tetratech.com::55b0652f-e20b-4022-82e2-3539ac79865b" providerId="AD"/>
      </p:ext>
    </p:extLst>
  </p:cmAuthor>
  <p:cmAuthor id="4" name="Nyimbili, Shida" initials="NS" lastIdx="17" clrIdx="3">
    <p:extLst>
      <p:ext uri="{19B8F6BF-5375-455C-9EA6-DF929625EA0E}">
        <p15:presenceInfo xmlns:p15="http://schemas.microsoft.com/office/powerpoint/2012/main" userId="S::SHIDA.NYIMBILI@tetratech.com::b04cdb49-929b-4720-b229-200ff57be8da" providerId="AD"/>
      </p:ext>
    </p:extLst>
  </p:cmAuthor>
  <p:cmAuthor id="5" name="Lin, Yashin" initials="LY" lastIdx="120" clrIdx="4">
    <p:extLst>
      <p:ext uri="{19B8F6BF-5375-455C-9EA6-DF929625EA0E}">
        <p15:presenceInfo xmlns:p15="http://schemas.microsoft.com/office/powerpoint/2012/main" userId="S::YASHIN.LIN@tetratech.com::b302ac32-99fa-441b-bf10-96d5065006a2" providerId="AD"/>
      </p:ext>
    </p:extLst>
  </p:cmAuthor>
  <p:cmAuthor id="6" name="Calhoon, Brian" initials="CB" lastIdx="3" clrIdx="5">
    <p:extLst>
      <p:ext uri="{19B8F6BF-5375-455C-9EA6-DF929625EA0E}">
        <p15:presenceInfo xmlns:p15="http://schemas.microsoft.com/office/powerpoint/2012/main" userId="S::BRIAN.CALHOON@tetratech.com::66d55c21-efcc-4630-91b1-6f0d51a9a5c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0C2F"/>
    <a:srgbClr val="002F6C"/>
    <a:srgbClr val="E7E7E5"/>
    <a:srgbClr val="D9D7D3"/>
    <a:srgbClr val="CEB032"/>
    <a:srgbClr val="6C6463"/>
    <a:srgbClr val="057AD7"/>
    <a:srgbClr val="CFCDC9"/>
    <a:srgbClr val="635C5B"/>
    <a:srgbClr val="651D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6" y="278"/>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comments/modernComment_284_D3E33452.xml><?xml version="1.0" encoding="utf-8"?>
<p188:cmLst xmlns:a="http://schemas.openxmlformats.org/drawingml/2006/main" xmlns:r="http://schemas.openxmlformats.org/officeDocument/2006/relationships" xmlns:p188="http://schemas.microsoft.com/office/powerpoint/2018/8/main">
  <p188:cm id="{E543359F-8C5A-41B3-9520-6B859F51BE09}" authorId="{00B46B26-58C2-0715-A3EC-023F664C4FD4}" created="2022-08-24T17:02:04.360">
    <pc:sldMkLst xmlns:pc="http://schemas.microsoft.com/office/powerpoint/2013/main/command">
      <pc:docMk/>
      <pc:sldMk cId="3554882642" sldId="644"/>
    </pc:sldMkLst>
    <p188:replyLst>
      <p188:reply id="{AD27768B-6901-4C96-ADD1-6F98CBB15138}" authorId="{A3E1268E-7951-DF41-B86F-1AEA122B75D6}" created="2022-08-25T08:02:09.367">
        <p188:txBody>
          <a:bodyPr/>
          <a:lstStyle/>
          <a:p>
            <a:r>
              <a:rPr lang="en-US"/>
              <a:t>[@Slifer-Mbacke, Lisa]  Its a percentage of total FP attendances at a health facility</a:t>
            </a:r>
          </a:p>
        </p188:txBody>
      </p188:reply>
      <p188:reply id="{C86C6865-B0D8-42CB-9910-66E0BA4C98FE}" authorId="{00B46B26-58C2-0715-A3EC-023F664C4FD4}" created="2022-08-25T16:28:04.167">
        <p188:txBody>
          <a:bodyPr/>
          <a:lstStyle/>
          <a:p>
            <a:r>
              <a:rPr lang="en-US"/>
              <a:t>Thank you!</a:t>
            </a:r>
          </a:p>
        </p188:txBody>
      </p188:reply>
    </p188:replyLst>
    <p188:txBody>
      <a:bodyPr/>
      <a:lstStyle/>
      <a:p>
        <a:r>
          <a:rPr lang="en-US"/>
          <a:t>We need to understand the % here and make it clear in the title - is this based on population?</a:t>
        </a:r>
      </a:p>
    </p188:txBody>
  </p188:cm>
  <p188:cm id="{313A87A7-858F-448F-A2B3-72DB0C5B9227}" authorId="{00B46B26-58C2-0715-A3EC-023F664C4FD4}" created="2022-08-24T17:09:37.256">
    <pc:sldMkLst xmlns:pc="http://schemas.microsoft.com/office/powerpoint/2013/main/command">
      <pc:docMk/>
      <pc:sldMk cId="3554882642" sldId="644"/>
    </pc:sldMkLst>
    <p188:replyLst>
      <p188:reply id="{E7395F1B-5C46-47D5-8169-3263136B01E2}" authorId="{A3E1268E-7951-DF41-B86F-1AEA122B75D6}" created="2022-08-25T08:06:14.005">
        <p188:txBody>
          <a:bodyPr/>
          <a:lstStyle/>
          <a:p>
            <a:r>
              <a:rPr lang="en-US"/>
              <a:t>[@Slifer-Mbacke, Lisa] This is now confusing to what you have already proposed on the Team's chat, what exactly should i do or this is for next quarter?</a:t>
            </a:r>
          </a:p>
        </p188:txBody>
      </p188:reply>
      <p188:reply id="{EDCA8ACE-2947-4F91-81C9-796D7CDB8168}" authorId="{00B46B26-58C2-0715-A3EC-023F664C4FD4}" created="2022-08-25T16:28:30.246">
        <p188:txBody>
          <a:bodyPr/>
          <a:lstStyle/>
          <a:p>
            <a:r>
              <a:rPr lang="en-US"/>
              <a:t>Let's focus on doing this analysis for the next quarter.</a:t>
            </a:r>
          </a:p>
        </p188:txBody>
      </p188:reply>
    </p188:replyLst>
    <p188:txBody>
      <a:bodyPr/>
      <a:lstStyle/>
      <a:p>
        <a:r>
          <a:rPr lang="en-US"/>
          <a:t>The Health Deputy Director wanted us to develop a slide that shows women using LARC in one line and also women using short-term FP methods.</a:t>
        </a:r>
      </a:p>
    </p188:txBody>
  </p188:cm>
  <p188:cm id="{B383F927-78FC-4B82-AFB8-AA39D71B819B}" authorId="{00B46B26-58C2-0715-A3EC-023F664C4FD4}" created="2022-08-24T17:10:49.632">
    <pc:sldMkLst xmlns:pc="http://schemas.microsoft.com/office/powerpoint/2013/main/command">
      <pc:docMk/>
      <pc:sldMk cId="3554882642" sldId="644"/>
    </pc:sldMkLst>
    <p188:replyLst>
      <p188:reply id="{D8199281-F198-4FA7-A7C9-1C89E699FB0D}" authorId="{A3E1268E-7951-DF41-B86F-1AEA122B75D6}" created="2022-08-25T07:50:45.285">
        <p188:txBody>
          <a:bodyPr/>
          <a:lstStyle/>
          <a:p>
            <a:r>
              <a:rPr lang="en-US"/>
              <a:t>[@Slifer-Mbacke, Lisa] there is no pharmacy in HMIS, all health facilities are available both public and private.</a:t>
            </a:r>
          </a:p>
        </p188:txBody>
      </p188:reply>
      <p188:reply id="{864A8BBB-BE73-40B0-B55F-5F263C0F573D}" authorId="{00B46B26-58C2-0715-A3EC-023F664C4FD4}" created="2022-08-25T16:28:46.746">
        <p188:txBody>
          <a:bodyPr/>
          <a:lstStyle/>
          <a:p>
            <a:r>
              <a:rPr lang="en-US"/>
              <a:t>Thank you.</a:t>
            </a:r>
          </a:p>
        </p188:txBody>
      </p188:reply>
    </p188:replyLst>
    <p188:txBody>
      <a:bodyPr/>
      <a:lstStyle/>
      <a:p>
        <a:r>
          <a:rPr lang="en-US"/>
          <a:t>The Health Deputy Director wanted to know what type of private facilities are included in the DHIS2 - are there any pharmacies? Private clinics? Private hospitals?</a:t>
        </a:r>
      </a:p>
    </p188:txBody>
  </p188:cm>
</p188:cmLst>
</file>

<file path=ppt/comments/modernComment_291_CEA67E18.xml><?xml version="1.0" encoding="utf-8"?>
<p188:cmLst xmlns:a="http://schemas.openxmlformats.org/drawingml/2006/main" xmlns:r="http://schemas.openxmlformats.org/officeDocument/2006/relationships" xmlns:p188="http://schemas.microsoft.com/office/powerpoint/2018/8/main">
  <p188:cm id="{DE907AE6-750D-4A3D-954C-AFA2EB459BB9}" authorId="{00B46B26-58C2-0715-A3EC-023F664C4FD4}" created="2022-08-24T17:12:21.774">
    <pc:sldMkLst xmlns:pc="http://schemas.microsoft.com/office/powerpoint/2013/main/command">
      <pc:docMk/>
      <pc:sldMk cId="3467017752" sldId="657"/>
    </pc:sldMkLst>
    <p188:replyLst>
      <p188:reply id="{9E1292D3-FBC5-460D-A932-53A8E792BCB6}" authorId="{A3E1268E-7951-DF41-B86F-1AEA122B75D6}" created="2022-08-25T07:42:57.355">
        <p188:txBody>
          <a:bodyPr/>
          <a:lstStyle/>
          <a:p>
            <a:r>
              <a:rPr lang="en-US"/>
              <a:t>[@Slifer-Mbacke, Lisa] Can we do this in the next review, we have over 4000 health facilities, i don't think we have enough time.
And i thought this should be covered in the deep dive [@Sitenge, Gift] ?</a:t>
            </a:r>
          </a:p>
        </p188:txBody>
      </p188:reply>
    </p188:replyLst>
    <p188:txBody>
      <a:bodyPr/>
      <a:lstStyle/>
      <a:p>
        <a:r>
          <a:rPr lang="en-US"/>
          <a:t>The FH team want us to look in DHIS2 to see if ANY of the HFs meet this national target or at least get close to it - perhaps toward 80%.  </a:t>
        </a:r>
      </a:p>
    </p188:txBody>
  </p188:cm>
</p188:cmLst>
</file>

<file path=ppt/comments/modernComment_2CC_A625F9.xml><?xml version="1.0" encoding="utf-8"?>
<p188:cmLst xmlns:a="http://schemas.openxmlformats.org/drawingml/2006/main" xmlns:r="http://schemas.openxmlformats.org/officeDocument/2006/relationships" xmlns:p188="http://schemas.microsoft.com/office/powerpoint/2018/8/main">
  <p188:cm id="{A651248B-DED9-43AD-8472-E3A1C5EEB942}" authorId="{00B46B26-58C2-0715-A3EC-023F664C4FD4}" created="2022-08-24T17:13:44.384">
    <pc:sldMkLst xmlns:pc="http://schemas.microsoft.com/office/powerpoint/2013/main/command">
      <pc:docMk/>
      <pc:sldMk cId="10888697" sldId="716"/>
    </pc:sldMkLst>
    <p188:replyLst>
      <p188:reply id="{E42867B3-52B7-4B5A-B6AD-A90D7E1900D2}" authorId="{A3E1268E-7951-DF41-B86F-1AEA122B75D6}" created="2022-08-25T07:48:37.935">
        <p188:txBody>
          <a:bodyPr/>
          <a:lstStyle/>
          <a:p>
            <a:r>
              <a:rPr lang="en-US"/>
              <a:t>[@Sitenge, Gift] kindly assist with data access</a:t>
            </a:r>
          </a:p>
        </p188:txBody>
      </p188:reply>
    </p188:replyLst>
    <p188:txBody>
      <a:bodyPr/>
      <a:lstStyle/>
      <a:p>
        <a:r>
          <a:rPr lang="en-US"/>
          <a:t>the FH team would like us to look at FP product availability in each province. Gift said this should be possible</a:t>
        </a:r>
      </a:p>
    </p188:txBody>
  </p188:cm>
</p188:cmLst>
</file>

<file path=ppt/comments/modernComment_2D8_F3665B4A.xml><?xml version="1.0" encoding="utf-8"?>
<p188:cmLst xmlns:a="http://schemas.openxmlformats.org/drawingml/2006/main" xmlns:r="http://schemas.openxmlformats.org/officeDocument/2006/relationships" xmlns:p188="http://schemas.microsoft.com/office/powerpoint/2018/8/main">
  <p188:cm id="{25CEED3B-5A66-49BB-B5BC-820F77980DA1}" authorId="{00B46B26-58C2-0715-A3EC-023F664C4FD4}" created="2022-08-24T17:06:08.707">
    <pc:sldMkLst xmlns:pc="http://schemas.microsoft.com/office/powerpoint/2013/main/command">
      <pc:docMk/>
      <pc:sldMk cId="4083571530" sldId="728"/>
    </pc:sldMkLst>
    <p188:replyLst>
      <p188:reply id="{812A92C5-5DF0-4A9F-AF13-CDD7B46FE7F1}" authorId="{A3E1268E-7951-DF41-B86F-1AEA122B75D6}" created="2022-08-25T07:47:47.651">
        <p188:txBody>
          <a:bodyPr/>
          <a:lstStyle/>
          <a:p>
            <a:r>
              <a:rPr lang="en-US"/>
              <a:t>[@Slifer-Mbacke, Lisa] actual definition or the numerator and denominator used?</a:t>
            </a:r>
          </a:p>
        </p188:txBody>
      </p188:reply>
      <p188:reply id="{343439C2-7E22-469C-B1AE-89E4D56D06D8}" authorId="{6E9767D0-0A34-AFB9-688E-B8AD420024D1}" created="2022-08-25T12:49:55.589">
        <p188:txBody>
          <a:bodyPr/>
          <a:lstStyle/>
          <a:p>
            <a:r>
              <a:rPr lang="en-US"/>
              <a:t>OK, I've adjusted the title, but I need Shida to confirm that the modern contraceptive methods include only implants and IUDs. I also think that for planning purposes we should start with a big picture indicator, not one focused just on women visited by CHAs and CBDs. For instance, population coverage (i.e. denominator would be women of reproductive age) or unmet need which would need to be an estimate that the MOH might be using for their planning purposes...</a:t>
            </a:r>
          </a:p>
        </p188:txBody>
      </p188:reply>
      <p188:reply id="{48D2FE9E-0CCE-491D-8A5A-6FA3CE63674E}" authorId="{00B46B26-58C2-0715-A3EC-023F664C4FD4}" created="2022-08-25T16:22:32.157">
        <p188:txBody>
          <a:bodyPr/>
          <a:lstStyle/>
          <a:p>
            <a:r>
              <a:rPr lang="en-US"/>
              <a:t>Shida - can you please confirm?</a:t>
            </a:r>
          </a:p>
        </p188:txBody>
      </p188:reply>
    </p188:replyLst>
    <p188:txBody>
      <a:bodyPr/>
      <a:lstStyle/>
      <a:p>
        <a:r>
          <a:rPr lang="en-US"/>
          <a:t>We need to clarify what is meant by "coverage"</a:t>
        </a:r>
      </a:p>
    </p188:txBody>
  </p188:cm>
  <p188:cm id="{CD4FECDF-6210-488C-8F49-B890A55DAB82}" authorId="{00B46B26-58C2-0715-A3EC-023F664C4FD4}" created="2022-08-24T17:07:24.239">
    <pc:sldMkLst xmlns:pc="http://schemas.microsoft.com/office/powerpoint/2013/main/command">
      <pc:docMk/>
      <pc:sldMk cId="4083571530" sldId="728"/>
    </pc:sldMkLst>
    <p188:replyLst>
      <p188:reply id="{E44BEEA3-BA17-42D7-8044-9D5223B374E9}" authorId="{A3E1268E-7951-DF41-B86F-1AEA122B75D6}" created="2022-08-25T07:47:02.258">
        <p188:txBody>
          <a:bodyPr/>
          <a:lstStyle/>
          <a:p>
            <a:r>
              <a:rPr lang="en-US"/>
              <a:t>[@Slifer-Mbacke, Lisa] don't know who remove it but restored.</a:t>
            </a:r>
          </a:p>
        </p188:txBody>
      </p188:reply>
      <p188:reply id="{65CBF0F5-1B09-484D-A4F6-ADD87D0BD6E6}" authorId="{6E9767D0-0A34-AFB9-688E-B8AD420024D1}" created="2022-08-25T12:48:58.984">
        <p188:txBody>
          <a:bodyPr/>
          <a:lstStyle/>
          <a:p>
            <a:r>
              <a:rPr lang="en-US"/>
              <a:t>[@Nyimbili, Shida] I think Lisa meant actual national coverage, i.e. population coverage, not the proportion of women who use implants and IUDs among those visited by a CHA/CBD. I looked in the data downloaded, but I don't see any indicator that might correspond to population coverage there.</a:t>
            </a:r>
          </a:p>
        </p188:txBody>
      </p188:reply>
    </p188:replyLst>
    <p188:txBody>
      <a:bodyPr/>
      <a:lstStyle/>
      <a:p>
        <a:r>
          <a:rPr lang="en-US"/>
          <a:t>We are missing a slide in here with national coverage</a:t>
        </a:r>
      </a:p>
    </p188:txBody>
  </p188:cm>
</p188:cmLst>
</file>

<file path=ppt/comments/modernComment_2D9_7CA04F31.xml><?xml version="1.0" encoding="utf-8"?>
<p188:cmLst xmlns:a="http://schemas.openxmlformats.org/drawingml/2006/main" xmlns:r="http://schemas.openxmlformats.org/officeDocument/2006/relationships" xmlns:p188="http://schemas.microsoft.com/office/powerpoint/2018/8/main">
  <p188:cm id="{04B71790-95FC-4D09-A6CD-58A78EBB329C}" authorId="{6E9767D0-0A34-AFB9-688E-B8AD420024D1}" created="2022-08-24T16:35:55.311">
    <pc:sldMkLst xmlns:pc="http://schemas.microsoft.com/office/powerpoint/2013/main/command">
      <pc:docMk/>
      <pc:sldMk cId="2090880817" sldId="729"/>
    </pc:sldMkLst>
    <p188:replyLst>
      <p188:reply id="{F894E259-C4A9-4CE7-B712-EC3731D8C065}" authorId="{00B46B26-58C2-0715-A3EC-023F664C4FD4}" created="2022-08-24T16:57:52.794">
        <p188:txBody>
          <a:bodyPr/>
          <a:lstStyle/>
          <a:p>
            <a:r>
              <a:rPr lang="en-US"/>
              <a:t>looks good - thank you.</a:t>
            </a:r>
          </a:p>
        </p188:txBody>
      </p188:reply>
    </p188:replyLst>
    <p188:txBody>
      <a:bodyPr/>
      <a:lstStyle/>
      <a:p>
        <a:r>
          <a:rPr lang="en-US"/>
          <a:t>Updated according to Shida's slides (requested 2022.08.24)</a:t>
        </a:r>
      </a:p>
    </p188:txBody>
  </p188:cm>
</p188:cmLst>
</file>

<file path=ppt/comments/modernComment_2DA_775C39DF.xml><?xml version="1.0" encoding="utf-8"?>
<p188:cmLst xmlns:a="http://schemas.openxmlformats.org/drawingml/2006/main" xmlns:r="http://schemas.openxmlformats.org/officeDocument/2006/relationships" xmlns:p188="http://schemas.microsoft.com/office/powerpoint/2018/8/main">
  <p188:cm id="{AEC2EC26-FA64-4EB8-8AF5-3F84AED9F6AF}" authorId="{00B46B26-58C2-0715-A3EC-023F664C4FD4}" created="2022-08-25T16:23:54.847">
    <pc:sldMkLst xmlns:pc="http://schemas.microsoft.com/office/powerpoint/2013/main/command">
      <pc:docMk/>
      <pc:sldMk cId="2002532831" sldId="730"/>
    </pc:sldMkLst>
    <p188:txBody>
      <a:bodyPr/>
      <a:lstStyle/>
      <a:p>
        <a:r>
          <a:rPr lang="en-US"/>
          <a:t>I believe the title of this slide needs to be changed to reflect the title on slide 39 - correct?  This seems to be a provincial break-down of the data in slide 39</a:t>
        </a:r>
      </a:p>
    </p188:txBody>
  </p188:cm>
</p188:cmLst>
</file>

<file path=ppt/comments/modernComment_2DB_424C37F2.xml><?xml version="1.0" encoding="utf-8"?>
<p188:cmLst xmlns:a="http://schemas.openxmlformats.org/drawingml/2006/main" xmlns:r="http://schemas.openxmlformats.org/officeDocument/2006/relationships" xmlns:p188="http://schemas.microsoft.com/office/powerpoint/2018/8/main">
  <p188:cm id="{C416A59B-C561-42FB-A018-0C189D5699CA}" authorId="{00B46B26-58C2-0715-A3EC-023F664C4FD4}" created="2022-08-25T16:26:15.679">
    <pc:sldMkLst xmlns:pc="http://schemas.microsoft.com/office/powerpoint/2013/main/command">
      <pc:docMk/>
      <pc:sldMk cId="1112291314" sldId="731"/>
    </pc:sldMkLst>
    <p188:txBody>
      <a:bodyPr/>
      <a:lstStyle/>
      <a:p>
        <a:r>
          <a:rPr lang="en-US"/>
          <a:t>This is a new slide.  When you say has been high - what does that mean?  Can we look at this data back to Jan 2021 up to today to get a better understanding of the increase?  And, did FH ask us for this information?</a:t>
        </a:r>
      </a:p>
    </p188:txBody>
  </p188:cm>
</p188:cmLst>
</file>

<file path=ppt/comments/modernComment_2DC_103D24C3.xml><?xml version="1.0" encoding="utf-8"?>
<p188:cmLst xmlns:a="http://schemas.openxmlformats.org/drawingml/2006/main" xmlns:r="http://schemas.openxmlformats.org/officeDocument/2006/relationships" xmlns:p188="http://schemas.microsoft.com/office/powerpoint/2018/8/main">
  <p188:cm id="{5F888829-B9F4-4C1F-AED4-62559D41D457}" authorId="{00B46B26-58C2-0715-A3EC-023F664C4FD4}" created="2022-08-25T16:26:47.680">
    <pc:sldMkLst xmlns:pc="http://schemas.microsoft.com/office/powerpoint/2013/main/command">
      <pc:docMk/>
      <pc:sldMk cId="272442563" sldId="732"/>
    </pc:sldMkLst>
    <p188:txBody>
      <a:bodyPr/>
      <a:lstStyle/>
      <a:p>
        <a:r>
          <a:rPr lang="en-US"/>
          <a:t>This is interesting too.  Thanks.  Did FH ask for this?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12/19/2022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12/19/2022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3</a:t>
            </a:fld>
            <a:endParaRPr lang="en-US"/>
          </a:p>
        </p:txBody>
      </p:sp>
    </p:spTree>
    <p:extLst>
      <p:ext uri="{BB962C8B-B14F-4D97-AF65-F5344CB8AC3E}">
        <p14:creationId xmlns:p14="http://schemas.microsoft.com/office/powerpoint/2010/main" val="2079488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However please note the wide variance for this indicator, which always requires cautious interpretation and further investigation of disaggregated data</a:t>
            </a:r>
          </a:p>
        </p:txBody>
      </p:sp>
      <p:sp>
        <p:nvSpPr>
          <p:cNvPr id="4" name="Slide Number Placeholder 3"/>
          <p:cNvSpPr>
            <a:spLocks noGrp="1"/>
          </p:cNvSpPr>
          <p:nvPr>
            <p:ph type="sldNum" sz="quarter" idx="5"/>
          </p:nvPr>
        </p:nvSpPr>
        <p:spPr/>
        <p:txBody>
          <a:bodyPr/>
          <a:lstStyle/>
          <a:p>
            <a:fld id="{824A558B-E4E9-A94A-B9C1-029E46A76ABA}" type="slidenum">
              <a:rPr lang="en-US" smtClean="0"/>
              <a:t>12</a:t>
            </a:fld>
            <a:endParaRPr lang="en-US"/>
          </a:p>
        </p:txBody>
      </p:sp>
    </p:spTree>
    <p:extLst>
      <p:ext uri="{BB962C8B-B14F-4D97-AF65-F5344CB8AC3E}">
        <p14:creationId xmlns:p14="http://schemas.microsoft.com/office/powerpoint/2010/main" val="2388050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a:p>
        </p:txBody>
      </p:sp>
    </p:spTree>
    <p:extLst>
      <p:ext uri="{BB962C8B-B14F-4D97-AF65-F5344CB8AC3E}">
        <p14:creationId xmlns:p14="http://schemas.microsoft.com/office/powerpoint/2010/main" val="4004976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institutional deliveries indicator (articulated in a way that reminds the audience of the denominator).</a:t>
            </a:r>
          </a:p>
          <a:p>
            <a:endParaRPr lang="en-US"/>
          </a:p>
          <a:p>
            <a:r>
              <a:rPr lang="en-US"/>
              <a:t>There seems to be a bit of a bump each year around August/September (starting in April in 2019) in institutional deliveries. Any theories as to why? Maybe need to look at the facility level data.</a:t>
            </a:r>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a:p>
        </p:txBody>
      </p:sp>
    </p:spTree>
    <p:extLst>
      <p:ext uri="{BB962C8B-B14F-4D97-AF65-F5344CB8AC3E}">
        <p14:creationId xmlns:p14="http://schemas.microsoft.com/office/powerpoint/2010/main" val="212486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ea typeface="+mn-lt"/>
                <a:cs typeface="+mn-lt"/>
              </a:rPr>
              <a:t>The proportion of expected deliveries occurring in health facilities has decreased  since 2020 in most provinces, except Central Province.</a:t>
            </a:r>
            <a:endParaRPr lang="en-US" b="1"/>
          </a:p>
          <a:p>
            <a:pPr algn="l"/>
            <a:endParaRPr lang="en-US" b="1"/>
          </a:p>
          <a:p>
            <a:pPr algn="l"/>
            <a:r>
              <a:rPr lang="en-US" b="0"/>
              <a:t>This downward pattern also seems to have taken place in the non USAID supported provinces. Data from Q3 generally follows this pattern. In particular monthly data from </a:t>
            </a:r>
            <a:r>
              <a:rPr lang="en-US" b="0" err="1"/>
              <a:t>Muchinga</a:t>
            </a:r>
            <a:r>
              <a:rPr lang="en-US" b="0"/>
              <a:t>, Southern and Eastern experiencing lower monthly values than in the previous quarter. </a:t>
            </a:r>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a:p>
        </p:txBody>
      </p:sp>
    </p:spTree>
    <p:extLst>
      <p:ext uri="{BB962C8B-B14F-4D97-AF65-F5344CB8AC3E}">
        <p14:creationId xmlns:p14="http://schemas.microsoft.com/office/powerpoint/2010/main" val="1728932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Data from the most recent quarter are consistent with the overall downward pattern.</a:t>
            </a:r>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a:p>
        </p:txBody>
      </p:sp>
    </p:spTree>
    <p:extLst>
      <p:ext uri="{BB962C8B-B14F-4D97-AF65-F5344CB8AC3E}">
        <p14:creationId xmlns:p14="http://schemas.microsoft.com/office/powerpoint/2010/main" val="1516523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provincial level, the proportion of expected deliveries receiving PNC within 48 hours generally appeared to be in the range of the estimates for the previous period. </a:t>
            </a:r>
          </a:p>
          <a:p>
            <a:endParaRPr lang="en-US"/>
          </a:p>
          <a:p>
            <a:r>
              <a:rPr lang="en-US"/>
              <a:t>Muchinga has experienced a downward trend that started in September 2021.</a:t>
            </a:r>
            <a:endParaRPr lang="en-US">
              <a:cs typeface="Calibri"/>
            </a:endParaRPr>
          </a:p>
          <a:p>
            <a:r>
              <a:rPr lang="en-US"/>
              <a:t>Northern appears to have experienced a significant increase since July 2020 (from about 10% to around 50%).</a:t>
            </a:r>
            <a:endParaRPr lang="en-US">
              <a:cs typeface="Calibri"/>
            </a:endParaRPr>
          </a:p>
          <a:p>
            <a:endParaRPr lang="en-US"/>
          </a:p>
          <a:p>
            <a:r>
              <a:rPr lang="en-US"/>
              <a:t>Among non FH supported sites, PNC rates have slightly decreased in the last year in Lusaka and Western while they have remained constant in Copperbelt and Northwestern</a:t>
            </a:r>
            <a:endParaRPr lang="en-US">
              <a:cs typeface="Calibri"/>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a:p>
        </p:txBody>
      </p:sp>
    </p:spTree>
    <p:extLst>
      <p:ext uri="{BB962C8B-B14F-4D97-AF65-F5344CB8AC3E}">
        <p14:creationId xmlns:p14="http://schemas.microsoft.com/office/powerpoint/2010/main" val="752765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Maternal deaths and MMR have plateaued starting in late 2021</a:t>
            </a:r>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a:p>
        </p:txBody>
      </p:sp>
    </p:spTree>
    <p:extLst>
      <p:ext uri="{BB962C8B-B14F-4D97-AF65-F5344CB8AC3E}">
        <p14:creationId xmlns:p14="http://schemas.microsoft.com/office/powerpoint/2010/main" val="618671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Facility MMR also declined in Lusaka and Western, among non- </a:t>
            </a:r>
            <a:r>
              <a:rPr lang="en-GB" err="1"/>
              <a:t>usaid</a:t>
            </a:r>
            <a:r>
              <a:rPr lang="en-GB"/>
              <a:t> supported provinces</a:t>
            </a:r>
          </a:p>
          <a:p>
            <a:endParaRPr lang="en-GB"/>
          </a:p>
          <a:p>
            <a:r>
              <a:rPr lang="en-GB"/>
              <a:t>Provincial facility-level MMR are similar between USAID-supported and non supported provinces. </a:t>
            </a:r>
          </a:p>
          <a:p>
            <a:endParaRPr lang="en-GB"/>
          </a:p>
          <a:p>
            <a:r>
              <a:rPr lang="en-GB"/>
              <a:t>Please note large variance</a:t>
            </a:r>
          </a:p>
        </p:txBody>
      </p:sp>
      <p:sp>
        <p:nvSpPr>
          <p:cNvPr id="4" name="Slide Number Placeholder 3"/>
          <p:cNvSpPr>
            <a:spLocks noGrp="1"/>
          </p:cNvSpPr>
          <p:nvPr>
            <p:ph type="sldNum" sz="quarter" idx="5"/>
          </p:nvPr>
        </p:nvSpPr>
        <p:spPr/>
        <p:txBody>
          <a:bodyPr/>
          <a:lstStyle/>
          <a:p>
            <a:fld id="{824A558B-E4E9-A94A-B9C1-029E46A76ABA}" type="slidenum">
              <a:rPr lang="en-US" smtClean="0"/>
              <a:t>19</a:t>
            </a:fld>
            <a:endParaRPr lang="en-US"/>
          </a:p>
        </p:txBody>
      </p:sp>
    </p:spTree>
    <p:extLst>
      <p:ext uri="{BB962C8B-B14F-4D97-AF65-F5344CB8AC3E}">
        <p14:creationId xmlns:p14="http://schemas.microsoft.com/office/powerpoint/2010/main" val="3610053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a:p>
        </p:txBody>
      </p:sp>
    </p:spTree>
    <p:extLst>
      <p:ext uri="{BB962C8B-B14F-4D97-AF65-F5344CB8AC3E}">
        <p14:creationId xmlns:p14="http://schemas.microsoft.com/office/powerpoint/2010/main" val="566384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a:p>
        </p:txBody>
      </p:sp>
    </p:spTree>
    <p:extLst>
      <p:ext uri="{BB962C8B-B14F-4D97-AF65-F5344CB8AC3E}">
        <p14:creationId xmlns:p14="http://schemas.microsoft.com/office/powerpoint/2010/main" val="195770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a:p>
        </p:txBody>
      </p:sp>
    </p:spTree>
    <p:extLst>
      <p:ext uri="{BB962C8B-B14F-4D97-AF65-F5344CB8AC3E}">
        <p14:creationId xmlns:p14="http://schemas.microsoft.com/office/powerpoint/2010/main" val="1650268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Steady increase since 2018 in this indicator, which is positive.  Data from the last quarter are consistent with this general pattern. </a:t>
            </a:r>
          </a:p>
          <a:p>
            <a:endParaRPr lang="en-US"/>
          </a:p>
          <a:p>
            <a:r>
              <a:rPr lang="en-US"/>
              <a:t>For indicator on exclusive BF at 6 months, this has remained constant</a:t>
            </a:r>
          </a:p>
          <a:p>
            <a:endParaRPr lang="en-US"/>
          </a:p>
          <a:p>
            <a:r>
              <a:rPr lang="en-US"/>
              <a:t>Keep in mind though that while the numbers achieved are rising, they are not keeping up with the national targets.</a:t>
            </a:r>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a:p>
        </p:txBody>
      </p:sp>
    </p:spTree>
    <p:extLst>
      <p:ext uri="{BB962C8B-B14F-4D97-AF65-F5344CB8AC3E}">
        <p14:creationId xmlns:p14="http://schemas.microsoft.com/office/powerpoint/2010/main" val="182034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24</a:t>
            </a:fld>
            <a:endParaRPr lang="en-US"/>
          </a:p>
        </p:txBody>
      </p:sp>
    </p:spTree>
    <p:extLst>
      <p:ext uri="{BB962C8B-B14F-4D97-AF65-F5344CB8AC3E}">
        <p14:creationId xmlns:p14="http://schemas.microsoft.com/office/powerpoint/2010/main" val="3942521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25</a:t>
            </a:fld>
            <a:endParaRPr lang="en-US"/>
          </a:p>
        </p:txBody>
      </p:sp>
    </p:spTree>
    <p:extLst>
      <p:ext uri="{BB962C8B-B14F-4D97-AF65-F5344CB8AC3E}">
        <p14:creationId xmlns:p14="http://schemas.microsoft.com/office/powerpoint/2010/main" val="2123435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Among FH-supported provinces, what is concerning is the steep decline in coverage in the last quarter—evident in </a:t>
            </a:r>
            <a:r>
              <a:rPr lang="en-US" err="1"/>
              <a:t>Muchinga</a:t>
            </a:r>
            <a:r>
              <a:rPr lang="en-US"/>
              <a:t> and Northern and to a less extent Central Eastern and Southern</a:t>
            </a:r>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26</a:t>
            </a:fld>
            <a:endParaRPr lang="en-US"/>
          </a:p>
        </p:txBody>
      </p:sp>
    </p:spTree>
    <p:extLst>
      <p:ext uri="{BB962C8B-B14F-4D97-AF65-F5344CB8AC3E}">
        <p14:creationId xmlns:p14="http://schemas.microsoft.com/office/powerpoint/2010/main" val="2802269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27</a:t>
            </a:fld>
            <a:endParaRPr lang="en-US"/>
          </a:p>
        </p:txBody>
      </p:sp>
    </p:spTree>
    <p:extLst>
      <p:ext uri="{BB962C8B-B14F-4D97-AF65-F5344CB8AC3E}">
        <p14:creationId xmlns:p14="http://schemas.microsoft.com/office/powerpoint/2010/main" val="1805924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the magnitude of change is not large and the standard errors are large</a:t>
            </a:r>
          </a:p>
          <a:p>
            <a:endParaRPr lang="en-US"/>
          </a:p>
          <a:p>
            <a:r>
              <a:rPr lang="en-US"/>
              <a:t>WHO recommends 2 doses of measles vaccination at 9 </a:t>
            </a:r>
            <a:r>
              <a:rPr lang="en-US" err="1"/>
              <a:t>mos</a:t>
            </a:r>
            <a:r>
              <a:rPr lang="en-US"/>
              <a:t> and then at 15-18 months. It appears that about 60% children are getting their 2</a:t>
            </a:r>
            <a:r>
              <a:rPr lang="en-US" baseline="30000"/>
              <a:t>nd</a:t>
            </a:r>
            <a:r>
              <a:rPr lang="en-US"/>
              <a:t> dose. </a:t>
            </a:r>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28</a:t>
            </a:fld>
            <a:endParaRPr lang="en-US"/>
          </a:p>
        </p:txBody>
      </p:sp>
    </p:spTree>
    <p:extLst>
      <p:ext uri="{BB962C8B-B14F-4D97-AF65-F5344CB8AC3E}">
        <p14:creationId xmlns:p14="http://schemas.microsoft.com/office/powerpoint/2010/main" val="881850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at the FH-supported provinces, we see a noticeable decline in the coverage of the first dose in </a:t>
            </a:r>
            <a:r>
              <a:rPr lang="en-US" err="1"/>
              <a:t>Muchinga</a:t>
            </a:r>
            <a:r>
              <a:rPr lang="en-US"/>
              <a:t>, Northern and Southern in the last year. This is not the case with the 2</a:t>
            </a:r>
            <a:r>
              <a:rPr lang="en-US" baseline="30000"/>
              <a:t>nd</a:t>
            </a:r>
            <a:r>
              <a:rPr lang="en-US"/>
              <a:t> dose, and in fact Southern and Central experienced what appears to be increases in coverage of the second dose of the measles vaccine over the same period</a:t>
            </a:r>
          </a:p>
        </p:txBody>
      </p:sp>
      <p:sp>
        <p:nvSpPr>
          <p:cNvPr id="4" name="Slide Number Placeholder 3"/>
          <p:cNvSpPr>
            <a:spLocks noGrp="1"/>
          </p:cNvSpPr>
          <p:nvPr>
            <p:ph type="sldNum" sz="quarter" idx="5"/>
          </p:nvPr>
        </p:nvSpPr>
        <p:spPr/>
        <p:txBody>
          <a:bodyPr/>
          <a:lstStyle/>
          <a:p>
            <a:fld id="{824A558B-E4E9-A94A-B9C1-029E46A76ABA}" type="slidenum">
              <a:rPr lang="en-US" smtClean="0"/>
              <a:t>29</a:t>
            </a:fld>
            <a:endParaRPr lang="en-US"/>
          </a:p>
        </p:txBody>
      </p:sp>
    </p:spTree>
    <p:extLst>
      <p:ext uri="{BB962C8B-B14F-4D97-AF65-F5344CB8AC3E}">
        <p14:creationId xmlns:p14="http://schemas.microsoft.com/office/powerpoint/2010/main" val="3221865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30</a:t>
            </a:fld>
            <a:endParaRPr lang="en-US"/>
          </a:p>
        </p:txBody>
      </p:sp>
    </p:spTree>
    <p:extLst>
      <p:ext uri="{BB962C8B-B14F-4D97-AF65-F5344CB8AC3E}">
        <p14:creationId xmlns:p14="http://schemas.microsoft.com/office/powerpoint/2010/main" val="846346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DPT coverage has decreased in the last year in all FH-supported provinces except for </a:t>
            </a:r>
            <a:r>
              <a:rPr lang="en-US" err="1"/>
              <a:t>Luapula</a:t>
            </a:r>
            <a:r>
              <a:rPr lang="en-US"/>
              <a:t> (where it has increased) and Northern (where it has held steady)</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31</a:t>
            </a:fld>
            <a:endParaRPr lang="en-US"/>
          </a:p>
        </p:txBody>
      </p:sp>
    </p:spTree>
    <p:extLst>
      <p:ext uri="{BB962C8B-B14F-4D97-AF65-F5344CB8AC3E}">
        <p14:creationId xmlns:p14="http://schemas.microsoft.com/office/powerpoint/2010/main" val="2740819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from the last quarter are generally consistent with the overall pattern, though the data show high variance.</a:t>
            </a:r>
          </a:p>
        </p:txBody>
      </p:sp>
      <p:sp>
        <p:nvSpPr>
          <p:cNvPr id="4" name="Slide Number Placeholder 3"/>
          <p:cNvSpPr>
            <a:spLocks noGrp="1"/>
          </p:cNvSpPr>
          <p:nvPr>
            <p:ph type="sldNum" sz="quarter" idx="5"/>
          </p:nvPr>
        </p:nvSpPr>
        <p:spPr/>
        <p:txBody>
          <a:bodyPr/>
          <a:lstStyle/>
          <a:p>
            <a:fld id="{824A558B-E4E9-A94A-B9C1-029E46A76ABA}" type="slidenum">
              <a:rPr lang="en-US" smtClean="0"/>
              <a:t>32</a:t>
            </a:fld>
            <a:endParaRPr lang="en-US"/>
          </a:p>
        </p:txBody>
      </p:sp>
    </p:spTree>
    <p:extLst>
      <p:ext uri="{BB962C8B-B14F-4D97-AF65-F5344CB8AC3E}">
        <p14:creationId xmlns:p14="http://schemas.microsoft.com/office/powerpoint/2010/main" val="16417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a:t>
            </a:r>
          </a:p>
          <a:p>
            <a:r>
              <a:rPr lang="en-US" sz="1800">
                <a:effectLst/>
                <a:latin typeface="Segoe UI" panose="020B0502040204020203" pitchFamily="34" charset="0"/>
              </a:rPr>
              <a:t>Notes</a:t>
            </a:r>
          </a:p>
          <a:p>
            <a:r>
              <a:rPr lang="en-US" sz="1800">
                <a:effectLst/>
                <a:latin typeface="Segoe UI" panose="020B0502040204020203" pitchFamily="34" charset="0"/>
              </a:rPr>
              <a:t>- The order of the slides in the maternal section is roughly in the order that events take place: ANC, PNC, stillbirths, mortality (maternal, perinatal, neonatal).</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sz="1800">
                <a:effectLst/>
                <a:latin typeface="Segoe UI" panose="020B0502040204020203" pitchFamily="34" charset="0"/>
              </a:rPr>
              <a:t>Please note that the data have been corrected so that any values &gt; 100% have been set to 100% (the denominator of expected pregnancies are projections based on census , and there could </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lang="en-US" sz="1800"/>
              <a:t>These are LOESS (locally weighted smoothing) to help us visualize the pattern in the scatterplot</a:t>
            </a:r>
          </a:p>
          <a:p>
            <a:endParaRPr lang="en-US" sz="1800">
              <a:effectLst/>
              <a:latin typeface="Segoe UI" panose="020B0502040204020203" pitchFamily="34" charset="0"/>
            </a:endParaRPr>
          </a:p>
          <a:p>
            <a:r>
              <a:rPr lang="en-US" sz="1800">
                <a:effectLst/>
                <a:latin typeface="Segoe UI" panose="020B0502040204020203" pitchFamily="34" charset="0"/>
              </a:rPr>
              <a:t>***All data in the three presentations are from DHIS2 with the exception of the perinatal deaths data, which is from MPDSR (</a:t>
            </a:r>
            <a:r>
              <a:rPr lang="en-US" sz="1800" err="1">
                <a:effectLst/>
                <a:latin typeface="Segoe UI" panose="020B0502040204020203" pitchFamily="34" charset="0"/>
              </a:rPr>
              <a:t>ie</a:t>
            </a:r>
            <a:r>
              <a:rPr lang="en-US" sz="1800">
                <a:effectLst/>
                <a:latin typeface="Segoe UI" panose="020B0502040204020203" pitchFamily="34" charset="0"/>
              </a:rPr>
              <a:t> </a:t>
            </a:r>
            <a:r>
              <a:rPr lang="en-US" sz="1800" err="1">
                <a:effectLst/>
                <a:latin typeface="Segoe UI" panose="020B0502040204020203" pitchFamily="34" charset="0"/>
              </a:rPr>
              <a:t>survelllance</a:t>
            </a:r>
            <a:r>
              <a:rPr lang="en-US" sz="1800">
                <a:effectLst/>
                <a:latin typeface="Segoe UI" panose="020B0502040204020203" pitchFamily="34" charset="0"/>
              </a:rPr>
              <a:t> data).</a:t>
            </a:r>
          </a:p>
          <a:p>
            <a:endParaRPr lang="en-US" sz="1800">
              <a:effectLst/>
              <a:latin typeface="Segoe UI" panose="020B0502040204020203" pitchFamily="34" charset="0"/>
            </a:endParaRPr>
          </a:p>
          <a:p>
            <a:r>
              <a:rPr lang="en-US" sz="1800">
                <a:effectLst/>
                <a:latin typeface="Segoe UI" panose="020B0502040204020203" pitchFamily="34" charset="0"/>
              </a:rPr>
              <a:t>This chart shows:</a:t>
            </a:r>
          </a:p>
          <a:p>
            <a:r>
              <a:rPr lang="en-US" sz="1800" b="1">
                <a:effectLst/>
                <a:latin typeface="Segoe UI" panose="020B0502040204020203" pitchFamily="34" charset="0"/>
              </a:rPr>
              <a:t>1</a:t>
            </a:r>
            <a:r>
              <a:rPr lang="en-US" sz="1800" b="1" baseline="30000">
                <a:effectLst/>
                <a:latin typeface="Segoe UI" panose="020B0502040204020203" pitchFamily="34" charset="0"/>
              </a:rPr>
              <a:t>st</a:t>
            </a:r>
            <a:r>
              <a:rPr lang="en-US" sz="1800" b="1">
                <a:effectLst/>
                <a:latin typeface="Segoe UI" panose="020B0502040204020203" pitchFamily="34" charset="0"/>
              </a:rPr>
              <a:t> ANC attendance at all </a:t>
            </a:r>
            <a:r>
              <a:rPr lang="en-US" sz="1800" b="1" err="1">
                <a:effectLst/>
                <a:latin typeface="Segoe UI" panose="020B0502040204020203" pitchFamily="34" charset="0"/>
              </a:rPr>
              <a:t>trimestres</a:t>
            </a:r>
            <a:r>
              <a:rPr lang="en-US" sz="1800" b="1">
                <a:effectLst/>
                <a:latin typeface="Segoe UI" panose="020B0502040204020203" pitchFamily="34" charset="0"/>
              </a:rPr>
              <a:t> (dark blue line) </a:t>
            </a:r>
            <a:r>
              <a:rPr lang="en-US" sz="1800" b="0">
                <a:effectLst/>
                <a:latin typeface="Segoe UI" panose="020B0502040204020203" pitchFamily="34" charset="0"/>
              </a:rPr>
              <a:t>has bounced around a bit but the smoothed line* shows it has </a:t>
            </a:r>
            <a:r>
              <a:rPr lang="en-US" sz="1800">
                <a:effectLst/>
                <a:latin typeface="Segoe UI" panose="020B0502040204020203" pitchFamily="34" charset="0"/>
              </a:rPr>
              <a:t>decreased since 2020. Data from Q3 continues this slight decreasing pattern that seems to have started in early 2020. * </a:t>
            </a:r>
            <a:r>
              <a:rPr lang="en-US" sz="1800" b="0">
                <a:effectLst/>
                <a:latin typeface="Segoe UI" panose="020B0502040204020203" pitchFamily="34" charset="0"/>
              </a:rPr>
              <a:t>(local regression fitting)</a:t>
            </a:r>
            <a:endParaRPr lang="en-US" sz="1800">
              <a:effectLst/>
              <a:latin typeface="Segoe UI" panose="020B0502040204020203" pitchFamily="34" charset="0"/>
            </a:endParaRPr>
          </a:p>
          <a:p>
            <a:endParaRPr lang="en-US" sz="1800">
              <a:effectLst/>
              <a:latin typeface="Segoe UI" panose="020B0502040204020203" pitchFamily="34" charset="0"/>
            </a:endParaRPr>
          </a:p>
          <a:p>
            <a:r>
              <a:rPr lang="en-US" sz="1800" b="1">
                <a:effectLst/>
                <a:latin typeface="Segoe UI" panose="020B0502040204020203" pitchFamily="34" charset="0"/>
              </a:rPr>
              <a:t>1</a:t>
            </a:r>
            <a:r>
              <a:rPr lang="en-US" sz="1800" b="1" baseline="30000">
                <a:effectLst/>
                <a:latin typeface="Segoe UI" panose="020B0502040204020203" pitchFamily="34" charset="0"/>
              </a:rPr>
              <a:t>st</a:t>
            </a:r>
            <a:r>
              <a:rPr lang="en-US" sz="1800" b="1">
                <a:effectLst/>
                <a:latin typeface="Segoe UI" panose="020B0502040204020203" pitchFamily="34" charset="0"/>
              </a:rPr>
              <a:t> ANC attendance at first trimester (red line)</a:t>
            </a:r>
            <a:r>
              <a:rPr lang="en-US" sz="1800" b="0">
                <a:effectLst/>
                <a:latin typeface="Segoe UI" panose="020B0502040204020203" pitchFamily="34" charset="0"/>
              </a:rPr>
              <a:t>, which shows that about 1/3 of women attend ANC at 1</a:t>
            </a:r>
            <a:r>
              <a:rPr lang="en-US" sz="1800" b="0" baseline="30000">
                <a:effectLst/>
                <a:latin typeface="Segoe UI" panose="020B0502040204020203" pitchFamily="34" charset="0"/>
              </a:rPr>
              <a:t>st</a:t>
            </a:r>
            <a:r>
              <a:rPr lang="en-US" sz="1800" b="0">
                <a:effectLst/>
                <a:latin typeface="Segoe UI" panose="020B0502040204020203" pitchFamily="34" charset="0"/>
              </a:rPr>
              <a:t> trimester, though women &lt;20 continue to attend TM1 at a slightly higher rate than all women (</a:t>
            </a:r>
            <a:r>
              <a:rPr lang="en-US" sz="1800" b="1">
                <a:effectLst/>
                <a:latin typeface="Segoe UI" panose="020B0502040204020203" pitchFamily="34" charset="0"/>
              </a:rPr>
              <a:t>light blue</a:t>
            </a:r>
            <a:r>
              <a:rPr lang="en-US" sz="1800" b="0">
                <a:effectLst/>
                <a:latin typeface="Segoe UI" panose="020B0502040204020203" pitchFamily="34" charset="0"/>
              </a:rPr>
              <a:t>)</a:t>
            </a:r>
          </a:p>
          <a:p>
            <a:endParaRPr lang="en-US" sz="1800" b="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5</a:t>
            </a:fld>
            <a:endParaRPr lang="en-US"/>
          </a:p>
        </p:txBody>
      </p:sp>
    </p:spTree>
    <p:extLst>
      <p:ext uri="{BB962C8B-B14F-4D97-AF65-F5344CB8AC3E}">
        <p14:creationId xmlns:p14="http://schemas.microsoft.com/office/powerpoint/2010/main" val="889652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Provincial-level data show that there are some provinces that periodically report outlier level low rates of BCG coverage (among FH-supported provinces this includes </a:t>
            </a:r>
            <a:r>
              <a:rPr lang="en-GB" err="1"/>
              <a:t>Muchinga</a:t>
            </a:r>
            <a:r>
              <a:rPr lang="en-GB"/>
              <a:t>, Northern, Southern and Eastern). These provinces experienced extraordinarily low coverage rates in mid-2020, perhaps at the beginning of the </a:t>
            </a:r>
            <a:r>
              <a:rPr lang="en-GB" err="1"/>
              <a:t>Covid</a:t>
            </a:r>
            <a:r>
              <a:rPr lang="en-GB"/>
              <a:t> pandemic. This was also observed in Copperbelt, NW, and Lusaka</a:t>
            </a:r>
          </a:p>
          <a:p>
            <a:endParaRPr lang="en-GB"/>
          </a:p>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33</a:t>
            </a:fld>
            <a:endParaRPr lang="en-US"/>
          </a:p>
        </p:txBody>
      </p:sp>
    </p:spTree>
    <p:extLst>
      <p:ext uri="{BB962C8B-B14F-4D97-AF65-F5344CB8AC3E}">
        <p14:creationId xmlns:p14="http://schemas.microsoft.com/office/powerpoint/2010/main" val="506054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Central has experienced a slight increase and </a:t>
            </a:r>
            <a:r>
              <a:rPr lang="en-US" err="1"/>
              <a:t>Luapula</a:t>
            </a:r>
            <a:r>
              <a:rPr lang="en-US"/>
              <a:t> has seen a slight decrease in the last year</a:t>
            </a:r>
          </a:p>
        </p:txBody>
      </p:sp>
      <p:sp>
        <p:nvSpPr>
          <p:cNvPr id="4" name="Slide Number Placeholder 3"/>
          <p:cNvSpPr>
            <a:spLocks noGrp="1"/>
          </p:cNvSpPr>
          <p:nvPr>
            <p:ph type="sldNum" sz="quarter" idx="5"/>
          </p:nvPr>
        </p:nvSpPr>
        <p:spPr/>
        <p:txBody>
          <a:bodyPr/>
          <a:lstStyle/>
          <a:p>
            <a:fld id="{824A558B-E4E9-A94A-B9C1-029E46A76ABA}" type="slidenum">
              <a:rPr lang="en-US" smtClean="0"/>
              <a:t>35</a:t>
            </a:fld>
            <a:endParaRPr lang="en-US"/>
          </a:p>
        </p:txBody>
      </p:sp>
    </p:spTree>
    <p:extLst>
      <p:ext uri="{BB962C8B-B14F-4D97-AF65-F5344CB8AC3E}">
        <p14:creationId xmlns:p14="http://schemas.microsoft.com/office/powerpoint/2010/main" val="2556853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38</a:t>
            </a:fld>
            <a:endParaRPr lang="en-US"/>
          </a:p>
        </p:txBody>
      </p:sp>
    </p:spTree>
    <p:extLst>
      <p:ext uri="{BB962C8B-B14F-4D97-AF65-F5344CB8AC3E}">
        <p14:creationId xmlns:p14="http://schemas.microsoft.com/office/powerpoint/2010/main" val="9003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39</a:t>
            </a:fld>
            <a:endParaRPr lang="en-US"/>
          </a:p>
        </p:txBody>
      </p:sp>
    </p:spTree>
    <p:extLst>
      <p:ext uri="{BB962C8B-B14F-4D97-AF65-F5344CB8AC3E}">
        <p14:creationId xmlns:p14="http://schemas.microsoft.com/office/powerpoint/2010/main" val="4180629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40</a:t>
            </a:fld>
            <a:endParaRPr lang="en-US"/>
          </a:p>
        </p:txBody>
      </p:sp>
    </p:spTree>
    <p:extLst>
      <p:ext uri="{BB962C8B-B14F-4D97-AF65-F5344CB8AC3E}">
        <p14:creationId xmlns:p14="http://schemas.microsoft.com/office/powerpoint/2010/main" val="1631324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Data from the last quarter are generally in line with the overall pattern</a:t>
            </a:r>
          </a:p>
          <a:p>
            <a:endParaRPr lang="en-GB"/>
          </a:p>
          <a:p>
            <a:r>
              <a:rPr lang="en-GB"/>
              <a:t>Note increase in standard errors from left to right (variance of standard errors increases)</a:t>
            </a:r>
          </a:p>
        </p:txBody>
      </p:sp>
      <p:sp>
        <p:nvSpPr>
          <p:cNvPr id="4" name="Slide Number Placeholder 3"/>
          <p:cNvSpPr>
            <a:spLocks noGrp="1"/>
          </p:cNvSpPr>
          <p:nvPr>
            <p:ph type="sldNum" sz="quarter" idx="5"/>
          </p:nvPr>
        </p:nvSpPr>
        <p:spPr/>
        <p:txBody>
          <a:bodyPr/>
          <a:lstStyle/>
          <a:p>
            <a:fld id="{824A558B-E4E9-A94A-B9C1-029E46A76ABA}" type="slidenum">
              <a:rPr lang="en-US" smtClean="0"/>
              <a:t>41</a:t>
            </a:fld>
            <a:endParaRPr lang="en-US"/>
          </a:p>
        </p:txBody>
      </p:sp>
    </p:spTree>
    <p:extLst>
      <p:ext uri="{BB962C8B-B14F-4D97-AF65-F5344CB8AC3E}">
        <p14:creationId xmlns:p14="http://schemas.microsoft.com/office/powerpoint/2010/main" val="3568326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In the last quarter, DMPA-SC utilization has seen a slight increase in use with under 15, and older than 20 years old</a:t>
            </a:r>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42</a:t>
            </a:fld>
            <a:endParaRPr lang="en-US"/>
          </a:p>
        </p:txBody>
      </p:sp>
    </p:spTree>
    <p:extLst>
      <p:ext uri="{BB962C8B-B14F-4D97-AF65-F5344CB8AC3E}">
        <p14:creationId xmlns:p14="http://schemas.microsoft.com/office/powerpoint/2010/main" val="840971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43</a:t>
            </a:fld>
            <a:endParaRPr lang="en-US"/>
          </a:p>
        </p:txBody>
      </p:sp>
    </p:spTree>
    <p:extLst>
      <p:ext uri="{BB962C8B-B14F-4D97-AF65-F5344CB8AC3E}">
        <p14:creationId xmlns:p14="http://schemas.microsoft.com/office/powerpoint/2010/main" val="804790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44</a:t>
            </a:fld>
            <a:endParaRPr lang="en-US"/>
          </a:p>
        </p:txBody>
      </p:sp>
    </p:spTree>
    <p:extLst>
      <p:ext uri="{BB962C8B-B14F-4D97-AF65-F5344CB8AC3E}">
        <p14:creationId xmlns:p14="http://schemas.microsoft.com/office/powerpoint/2010/main" val="2737904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45</a:t>
            </a:fld>
            <a:endParaRPr lang="en-US"/>
          </a:p>
        </p:txBody>
      </p:sp>
    </p:spTree>
    <p:extLst>
      <p:ext uri="{BB962C8B-B14F-4D97-AF65-F5344CB8AC3E}">
        <p14:creationId xmlns:p14="http://schemas.microsoft.com/office/powerpoint/2010/main" val="219460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a:cs typeface="Segoe UI"/>
              </a:rPr>
              <a:t>========================</a:t>
            </a:r>
          </a:p>
          <a:p>
            <a:r>
              <a:rPr lang="en-US" sz="1800">
                <a:effectLst/>
                <a:latin typeface="Segoe UI"/>
                <a:cs typeface="Segoe UI"/>
              </a:rPr>
              <a:t>Notes</a:t>
            </a:r>
          </a:p>
          <a:p>
            <a:r>
              <a:rPr lang="en-US" sz="1800">
                <a:latin typeface="Segoe UI"/>
                <a:cs typeface="Segoe UI"/>
              </a:rPr>
              <a:t>This chart shows:</a:t>
            </a:r>
          </a:p>
          <a:p>
            <a:endParaRPr lang="en-US" sz="1800">
              <a:latin typeface="Segoe UI"/>
              <a:cs typeface="Segoe UI"/>
            </a:endParaRPr>
          </a:p>
          <a:p>
            <a:r>
              <a:rPr lang="en-US" b="1"/>
              <a:t>1st ANC attendance at first trimester (blue line)</a:t>
            </a:r>
            <a:r>
              <a:rPr lang="en-US"/>
              <a:t>, which shows that about 1/3 of women attend ANC at 1st trimester.</a:t>
            </a:r>
            <a:endParaRPr lang="en-US">
              <a:ea typeface="Calibri"/>
              <a:cs typeface="Calibri"/>
            </a:endParaRPr>
          </a:p>
          <a:p>
            <a:r>
              <a:rPr lang="en-US"/>
              <a:t>Predicted </a:t>
            </a:r>
            <a:r>
              <a:rPr lang="en-US" b="1"/>
              <a:t>1st ANC attendance at first trimester (Orange line) </a:t>
            </a:r>
            <a:r>
              <a:rPr lang="en-US"/>
              <a:t>for next 2 quarters(6 months forecast), our prediction indicate an increase in the attendance at first trimester.</a:t>
            </a:r>
            <a:endParaRPr lang="en-US">
              <a:ea typeface="Calibri"/>
              <a:cs typeface="Calibri"/>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6</a:t>
            </a:fld>
            <a:endParaRPr lang="en-US"/>
          </a:p>
        </p:txBody>
      </p:sp>
    </p:spTree>
    <p:extLst>
      <p:ext uri="{BB962C8B-B14F-4D97-AF65-F5344CB8AC3E}">
        <p14:creationId xmlns:p14="http://schemas.microsoft.com/office/powerpoint/2010/main" val="1387312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Data from the last quarter actually *increased* since January but decreased in June—however overall pattern is downward</a:t>
            </a:r>
          </a:p>
        </p:txBody>
      </p:sp>
      <p:sp>
        <p:nvSpPr>
          <p:cNvPr id="4" name="Slide Number Placeholder 3"/>
          <p:cNvSpPr>
            <a:spLocks noGrp="1"/>
          </p:cNvSpPr>
          <p:nvPr>
            <p:ph type="sldNum" sz="quarter" idx="5"/>
          </p:nvPr>
        </p:nvSpPr>
        <p:spPr/>
        <p:txBody>
          <a:bodyPr/>
          <a:lstStyle/>
          <a:p>
            <a:fld id="{824A558B-E4E9-A94A-B9C1-029E46A76ABA}" type="slidenum">
              <a:rPr lang="en-US" smtClean="0"/>
              <a:t>46</a:t>
            </a:fld>
            <a:endParaRPr lang="en-US"/>
          </a:p>
        </p:txBody>
      </p:sp>
    </p:spTree>
    <p:extLst>
      <p:ext uri="{BB962C8B-B14F-4D97-AF65-F5344CB8AC3E}">
        <p14:creationId xmlns:p14="http://schemas.microsoft.com/office/powerpoint/2010/main" val="604070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from the last quarter have generally been consistent with this pattern</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47</a:t>
            </a:fld>
            <a:endParaRPr lang="en-US"/>
          </a:p>
        </p:txBody>
      </p:sp>
    </p:spTree>
    <p:extLst>
      <p:ext uri="{BB962C8B-B14F-4D97-AF65-F5344CB8AC3E}">
        <p14:creationId xmlns:p14="http://schemas.microsoft.com/office/powerpoint/2010/main" val="1540716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Northern province stands out among FH-supported and non-FH supported provinces for having the highest number of women adopting modern FP methods. It is the only province that has reported &gt;3000 for this indicator. </a:t>
            </a:r>
          </a:p>
        </p:txBody>
      </p:sp>
      <p:sp>
        <p:nvSpPr>
          <p:cNvPr id="4" name="Slide Number Placeholder 3"/>
          <p:cNvSpPr>
            <a:spLocks noGrp="1"/>
          </p:cNvSpPr>
          <p:nvPr>
            <p:ph type="sldNum" sz="quarter" idx="5"/>
          </p:nvPr>
        </p:nvSpPr>
        <p:spPr/>
        <p:txBody>
          <a:bodyPr/>
          <a:lstStyle/>
          <a:p>
            <a:fld id="{824A558B-E4E9-A94A-B9C1-029E46A76ABA}" type="slidenum">
              <a:rPr lang="en-US" smtClean="0"/>
              <a:t>48</a:t>
            </a:fld>
            <a:endParaRPr lang="en-US"/>
          </a:p>
        </p:txBody>
      </p:sp>
    </p:spTree>
    <p:extLst>
      <p:ext uri="{BB962C8B-B14F-4D97-AF65-F5344CB8AC3E}">
        <p14:creationId xmlns:p14="http://schemas.microsoft.com/office/powerpoint/2010/main" val="2722089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Data from the last quarter are above the regression line, though the overall pattern is still downward</a:t>
            </a:r>
          </a:p>
        </p:txBody>
      </p:sp>
      <p:sp>
        <p:nvSpPr>
          <p:cNvPr id="4" name="Slide Number Placeholder 3"/>
          <p:cNvSpPr>
            <a:spLocks noGrp="1"/>
          </p:cNvSpPr>
          <p:nvPr>
            <p:ph type="sldNum" sz="quarter" idx="5"/>
          </p:nvPr>
        </p:nvSpPr>
        <p:spPr/>
        <p:txBody>
          <a:bodyPr/>
          <a:lstStyle/>
          <a:p>
            <a:fld id="{824A558B-E4E9-A94A-B9C1-029E46A76ABA}" type="slidenum">
              <a:rPr lang="en-US" smtClean="0"/>
              <a:t>49</a:t>
            </a:fld>
            <a:endParaRPr lang="en-US"/>
          </a:p>
        </p:txBody>
      </p:sp>
    </p:spTree>
    <p:extLst>
      <p:ext uri="{BB962C8B-B14F-4D97-AF65-F5344CB8AC3E}">
        <p14:creationId xmlns:p14="http://schemas.microsoft.com/office/powerpoint/2010/main" val="2611947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Northern province stands out among FH-supported and non-FH supported provinces for having the highest number of women adopting modern FP methods. It is the only province that has reported &gt;3000 for this indicator. </a:t>
            </a:r>
          </a:p>
        </p:txBody>
      </p:sp>
      <p:sp>
        <p:nvSpPr>
          <p:cNvPr id="4" name="Slide Number Placeholder 3"/>
          <p:cNvSpPr>
            <a:spLocks noGrp="1"/>
          </p:cNvSpPr>
          <p:nvPr>
            <p:ph type="sldNum" sz="quarter" idx="5"/>
          </p:nvPr>
        </p:nvSpPr>
        <p:spPr/>
        <p:txBody>
          <a:bodyPr/>
          <a:lstStyle/>
          <a:p>
            <a:fld id="{824A558B-E4E9-A94A-B9C1-029E46A76ABA}" type="slidenum">
              <a:rPr lang="en-US" smtClean="0"/>
              <a:t>50</a:t>
            </a:fld>
            <a:endParaRPr lang="en-US"/>
          </a:p>
        </p:txBody>
      </p:sp>
    </p:spTree>
    <p:extLst>
      <p:ext uri="{BB962C8B-B14F-4D97-AF65-F5344CB8AC3E}">
        <p14:creationId xmlns:p14="http://schemas.microsoft.com/office/powerpoint/2010/main" val="1438485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effectLst/>
                <a:latin typeface="Segoe UI" panose="020B0502040204020203" pitchFamily="34" charset="0"/>
              </a:rPr>
              <a:t>The number of first-time users of modern FP methods has slightly declined in the last two years. </a:t>
            </a:r>
            <a:r>
              <a:rPr lang="en-US"/>
              <a:t>This declining pattern, which started around May 2019, followed what appears to have been a one-year increase.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Indicator data from the last quarter (Q3) show an increase since the previous quarter (Q2).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Modern </a:t>
            </a:r>
            <a:r>
              <a:rPr lang="en-US" b="0" i="0">
                <a:solidFill>
                  <a:srgbClr val="202124"/>
                </a:solidFill>
                <a:effectLst/>
                <a:latin typeface="Roboto" panose="02000000000000000000" pitchFamily="2" charset="0"/>
              </a:rPr>
              <a:t>methods of contraception include both LARC and non-LARC methods: the pill, female and male sterilization, IUD, injectables, implants, male and female condom, diaphragm, and emergency contraception.</a:t>
            </a:r>
            <a:endParaRPr lang="en-US" b="0"/>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51</a:t>
            </a:fld>
            <a:endParaRPr lang="en-US"/>
          </a:p>
        </p:txBody>
      </p:sp>
    </p:spTree>
    <p:extLst>
      <p:ext uri="{BB962C8B-B14F-4D97-AF65-F5344CB8AC3E}">
        <p14:creationId xmlns:p14="http://schemas.microsoft.com/office/powerpoint/2010/main" val="3605560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Looking at the provincial data, it’s clear that the initial increase for this indicator from 2018-2020 was driven by non FH-supported provinces,. In FH-supported provinces, there has been a steady decline for this indicator since 2018.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Among FH-supported provinces, the proportion of first time FPs users has generally stayed constant in the last two years. In Lusaka there has been a noticeable upward trend since February this year. </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52</a:t>
            </a:fld>
            <a:endParaRPr lang="en-US"/>
          </a:p>
        </p:txBody>
      </p:sp>
    </p:spTree>
    <p:extLst>
      <p:ext uri="{BB962C8B-B14F-4D97-AF65-F5344CB8AC3E}">
        <p14:creationId xmlns:p14="http://schemas.microsoft.com/office/powerpoint/2010/main" val="4045203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53</a:t>
            </a:fld>
            <a:endParaRPr lang="en-US"/>
          </a:p>
        </p:txBody>
      </p:sp>
    </p:spTree>
    <p:extLst>
      <p:ext uri="{BB962C8B-B14F-4D97-AF65-F5344CB8AC3E}">
        <p14:creationId xmlns:p14="http://schemas.microsoft.com/office/powerpoint/2010/main" val="867926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In the last quarter, DMPA-IM utilization has declined among both age groups of women under 15 years and above &gt; 25 years and remained fairly constant among 20-24 and 15-19</a:t>
            </a:r>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54</a:t>
            </a:fld>
            <a:endParaRPr lang="en-US"/>
          </a:p>
        </p:txBody>
      </p:sp>
    </p:spTree>
    <p:extLst>
      <p:ext uri="{BB962C8B-B14F-4D97-AF65-F5344CB8AC3E}">
        <p14:creationId xmlns:p14="http://schemas.microsoft.com/office/powerpoint/2010/main" val="3321664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Describing a pattern here is like reading tea leaves—the small magnitude of change and the uncertainty in the source of the outliers make these indicator data pretty unreliable</a:t>
            </a:r>
          </a:p>
          <a:p>
            <a:endParaRPr lang="en-US"/>
          </a:p>
          <a:p>
            <a:r>
              <a:rPr lang="en-US"/>
              <a:t>Data from the last quarter have increased but are lower than the trend line </a:t>
            </a:r>
          </a:p>
          <a:p>
            <a:endParaRPr lang="en-US"/>
          </a:p>
          <a:p>
            <a:r>
              <a:rPr lang="en-US"/>
              <a:t>Wide variance—normally we would want to look at where supply chain issues have been to confirm whether disruptions coincide with months in which there are high discontinuation rates</a:t>
            </a:r>
          </a:p>
        </p:txBody>
      </p:sp>
      <p:sp>
        <p:nvSpPr>
          <p:cNvPr id="4" name="Slide Number Placeholder 3"/>
          <p:cNvSpPr>
            <a:spLocks noGrp="1"/>
          </p:cNvSpPr>
          <p:nvPr>
            <p:ph type="sldNum" sz="quarter" idx="5"/>
          </p:nvPr>
        </p:nvSpPr>
        <p:spPr/>
        <p:txBody>
          <a:bodyPr/>
          <a:lstStyle/>
          <a:p>
            <a:fld id="{824A558B-E4E9-A94A-B9C1-029E46A76ABA}" type="slidenum">
              <a:rPr lang="en-US" smtClean="0"/>
              <a:t>55</a:t>
            </a:fld>
            <a:endParaRPr lang="en-US"/>
          </a:p>
        </p:txBody>
      </p:sp>
    </p:spTree>
    <p:extLst>
      <p:ext uri="{BB962C8B-B14F-4D97-AF65-F5344CB8AC3E}">
        <p14:creationId xmlns:p14="http://schemas.microsoft.com/office/powerpoint/2010/main" val="115058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red line shows ANC coverage across all trimesters, which appears to have decreased in the last year in USAID supported provinces of Eastern, </a:t>
            </a:r>
            <a:r>
              <a:rPr lang="en-US" err="1"/>
              <a:t>Muchinga</a:t>
            </a:r>
            <a:r>
              <a:rPr lang="en-US"/>
              <a:t>, and Southern. It also has also notably decreased in Lusaka.  Data from the last quarter has been consistent with this pattern. </a:t>
            </a:r>
          </a:p>
          <a:p>
            <a:endParaRPr lang="en-US"/>
          </a:p>
          <a:p>
            <a:r>
              <a:rPr lang="en-US"/>
              <a:t>The blue line shows ANC coverage at 1</a:t>
            </a:r>
            <a:r>
              <a:rPr lang="en-US" baseline="30000"/>
              <a:t>st</a:t>
            </a:r>
            <a:r>
              <a:rPr lang="en-US"/>
              <a:t> trimester, which has shown a gradual decrease in the last year in Eastern, </a:t>
            </a:r>
            <a:r>
              <a:rPr lang="en-US" err="1"/>
              <a:t>Luapula</a:t>
            </a:r>
            <a:r>
              <a:rPr lang="en-US"/>
              <a:t>, </a:t>
            </a:r>
            <a:r>
              <a:rPr lang="en-US" err="1"/>
              <a:t>Muchinga</a:t>
            </a:r>
            <a:r>
              <a:rPr lang="en-US"/>
              <a:t>, and Southern, and a sharper decrease in </a:t>
            </a:r>
            <a:r>
              <a:rPr lang="en-US" err="1"/>
              <a:t>Muchinga</a:t>
            </a:r>
            <a:r>
              <a:rPr lang="en-US"/>
              <a:t>. Northern seems to have gradually increased over time on ANC coverage at first trimester. In Non USAID-supported provinces, rates seem to have held steady or slightly increased in the last two years. Overall, rates in USAID supported provinces are performing at a higher rate than at non-USAID supported provinces for this indicator, with the exception of Central and Southern. </a:t>
            </a:r>
          </a:p>
          <a:p>
            <a:endParaRPr lang="en-US"/>
          </a:p>
          <a:p>
            <a:r>
              <a:rPr lang="en-US"/>
              <a:t>Please note the relatively high variance in the data</a:t>
            </a:r>
          </a:p>
        </p:txBody>
      </p:sp>
      <p:sp>
        <p:nvSpPr>
          <p:cNvPr id="4" name="Slide Number Placeholder 3"/>
          <p:cNvSpPr>
            <a:spLocks noGrp="1"/>
          </p:cNvSpPr>
          <p:nvPr>
            <p:ph type="sldNum" sz="quarter" idx="5"/>
          </p:nvPr>
        </p:nvSpPr>
        <p:spPr/>
        <p:txBody>
          <a:bodyPr/>
          <a:lstStyle/>
          <a:p>
            <a:fld id="{824A558B-E4E9-A94A-B9C1-029E46A76ABA}" type="slidenum">
              <a:rPr lang="en-US" smtClean="0"/>
              <a:t>7</a:t>
            </a:fld>
            <a:endParaRPr lang="en-US"/>
          </a:p>
        </p:txBody>
      </p:sp>
    </p:spTree>
    <p:extLst>
      <p:ext uri="{BB962C8B-B14F-4D97-AF65-F5344CB8AC3E}">
        <p14:creationId xmlns:p14="http://schemas.microsoft.com/office/powerpoint/2010/main" val="396893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Describing a pattern here is like reading tea leaves—the small magnitude of change and the uncertainty in the source of the outliers make these indicator data pretty unreliable</a:t>
            </a:r>
          </a:p>
          <a:p>
            <a:endParaRPr lang="en-US"/>
          </a:p>
          <a:p>
            <a:r>
              <a:rPr lang="en-US"/>
              <a:t>Data from the last quarter have increased but are lower than the trend line </a:t>
            </a:r>
          </a:p>
          <a:p>
            <a:endParaRPr lang="en-US"/>
          </a:p>
          <a:p>
            <a:r>
              <a:rPr lang="en-US"/>
              <a:t>Wide variance—normally we would want to look at where supply chain issues have been to confirm whether disruptions coincide with months in which </a:t>
            </a:r>
          </a:p>
        </p:txBody>
      </p:sp>
      <p:sp>
        <p:nvSpPr>
          <p:cNvPr id="4" name="Slide Number Placeholder 3"/>
          <p:cNvSpPr>
            <a:spLocks noGrp="1"/>
          </p:cNvSpPr>
          <p:nvPr>
            <p:ph type="sldNum" sz="quarter" idx="5"/>
          </p:nvPr>
        </p:nvSpPr>
        <p:spPr/>
        <p:txBody>
          <a:bodyPr/>
          <a:lstStyle/>
          <a:p>
            <a:fld id="{824A558B-E4E9-A94A-B9C1-029E46A76ABA}" type="slidenum">
              <a:rPr lang="en-US" smtClean="0"/>
              <a:t>56</a:t>
            </a:fld>
            <a:endParaRPr lang="en-US"/>
          </a:p>
        </p:txBody>
      </p:sp>
    </p:spTree>
    <p:extLst>
      <p:ext uri="{BB962C8B-B14F-4D97-AF65-F5344CB8AC3E}">
        <p14:creationId xmlns:p14="http://schemas.microsoft.com/office/powerpoint/2010/main" val="279803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red line shows ANC coverage across all trimesters, which appears to have decreased in the last year in USAID supported provinces of Eastern, </a:t>
            </a:r>
            <a:r>
              <a:rPr lang="en-US" err="1"/>
              <a:t>Muchinga</a:t>
            </a:r>
            <a:r>
              <a:rPr lang="en-US"/>
              <a:t>, and Southern. It also has also notably decreased in Lusaka.  Data from the last quarter has been consistent with this pattern. </a:t>
            </a:r>
          </a:p>
          <a:p>
            <a:endParaRPr lang="en-US"/>
          </a:p>
          <a:p>
            <a:r>
              <a:rPr lang="en-US"/>
              <a:t>The blue line shows ANC coverage at 1</a:t>
            </a:r>
            <a:r>
              <a:rPr lang="en-US" baseline="30000"/>
              <a:t>st</a:t>
            </a:r>
            <a:r>
              <a:rPr lang="en-US"/>
              <a:t> trimester, which has shown a gradual decrease in the last year in Eastern, </a:t>
            </a:r>
            <a:r>
              <a:rPr lang="en-US" err="1"/>
              <a:t>Luapula</a:t>
            </a:r>
            <a:r>
              <a:rPr lang="en-US"/>
              <a:t>, </a:t>
            </a:r>
            <a:r>
              <a:rPr lang="en-US" err="1"/>
              <a:t>Muchinga</a:t>
            </a:r>
            <a:r>
              <a:rPr lang="en-US"/>
              <a:t>, and Southern, and a sharper decrease in </a:t>
            </a:r>
            <a:r>
              <a:rPr lang="en-US" err="1"/>
              <a:t>Muchinga</a:t>
            </a:r>
            <a:r>
              <a:rPr lang="en-US"/>
              <a:t>. Northern seems to have gradually increased over time on ANC coverage at first trimester. In Non USAID-supported provinces, rates seem to have held steady or slightly increased in the last two years. Overall, rates in USAID supported provinces are performing at a higher rate than at non-USAID supported provinces for this indicator, with the exception of Central and Southern. </a:t>
            </a:r>
          </a:p>
          <a:p>
            <a:endParaRPr lang="en-US"/>
          </a:p>
          <a:p>
            <a:r>
              <a:rPr lang="en-US"/>
              <a:t>Please note the relatively high variance in the data</a:t>
            </a:r>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a:p>
        </p:txBody>
      </p:sp>
    </p:spTree>
    <p:extLst>
      <p:ext uri="{BB962C8B-B14F-4D97-AF65-F5344CB8AC3E}">
        <p14:creationId xmlns:p14="http://schemas.microsoft.com/office/powerpoint/2010/main" val="2246401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Perinatal deaths are going down.  Neonatal deaths remain fairly consistent.</a:t>
            </a:r>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a:p>
        </p:txBody>
      </p:sp>
    </p:spTree>
    <p:extLst>
      <p:ext uri="{BB962C8B-B14F-4D97-AF65-F5344CB8AC3E}">
        <p14:creationId xmlns:p14="http://schemas.microsoft.com/office/powerpoint/2010/main" val="3209091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a:p>
        </p:txBody>
      </p:sp>
    </p:spTree>
    <p:extLst>
      <p:ext uri="{BB962C8B-B14F-4D97-AF65-F5344CB8AC3E}">
        <p14:creationId xmlns:p14="http://schemas.microsoft.com/office/powerpoint/2010/main" val="510871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However there may have been a slight decrease in the last year, though there is wide variance in the data</a:t>
            </a:r>
          </a:p>
        </p:txBody>
      </p:sp>
      <p:sp>
        <p:nvSpPr>
          <p:cNvPr id="4" name="Slide Number Placeholder 3"/>
          <p:cNvSpPr>
            <a:spLocks noGrp="1"/>
          </p:cNvSpPr>
          <p:nvPr>
            <p:ph type="sldNum" sz="quarter" idx="5"/>
          </p:nvPr>
        </p:nvSpPr>
        <p:spPr/>
        <p:txBody>
          <a:bodyPr/>
          <a:lstStyle/>
          <a:p>
            <a:fld id="{824A558B-E4E9-A94A-B9C1-029E46A76ABA}" type="slidenum">
              <a:rPr lang="en-US" smtClean="0"/>
              <a:t>11</a:t>
            </a:fld>
            <a:endParaRPr lang="en-US"/>
          </a:p>
        </p:txBody>
      </p:sp>
    </p:spTree>
    <p:extLst>
      <p:ext uri="{BB962C8B-B14F-4D97-AF65-F5344CB8AC3E}">
        <p14:creationId xmlns:p14="http://schemas.microsoft.com/office/powerpoint/2010/main" val="965052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solidFill>
          <a:schemeClr val="tx1"/>
        </a:solidFill>
        <a:effectLst/>
      </p:bgPr>
    </p:bg>
    <p:spTree>
      <p:nvGrpSpPr>
        <p:cNvPr id="1" name=""/>
        <p:cNvGrpSpPr/>
        <p:nvPr/>
      </p:nvGrpSpPr>
      <p:grpSpPr>
        <a:xfrm>
          <a:off x="0" y="0"/>
          <a:ext cx="0" cy="0"/>
          <a:chOff x="0" y="0"/>
          <a:chExt cx="0" cy="0"/>
        </a:xfrm>
      </p:grpSpPr>
      <p:pic>
        <p:nvPicPr>
          <p:cNvPr id="1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l="2241" b="2241"/>
          <a:stretch/>
        </p:blipFill>
        <p:spPr>
          <a:xfrm>
            <a:off x="152400" y="152399"/>
            <a:ext cx="8839200" cy="6555326"/>
          </a:xfrm>
          <a:prstGeom prst="rect">
            <a:avLst/>
          </a:prstGeom>
          <a:solidFill>
            <a:srgbClr val="CFCDC9"/>
          </a:solidFill>
        </p:spPr>
      </p:pic>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AC54365-C6E1-439A-9B26-7396F5EBA2C4}"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2133600"/>
            <a:ext cx="5486400" cy="1600200"/>
          </a:xfrm>
          <a:effectLst>
            <a:outerShdw blurRad="254000" dir="2700000" algn="tl" rotWithShape="0">
              <a:srgbClr val="000000">
                <a:alpha val="20000"/>
              </a:srgbClr>
            </a:outerShdw>
          </a:effectLst>
        </p:spPr>
        <p:txBody>
          <a:bodyPr anchor="b" anchorCtr="0">
            <a:normAutofit/>
          </a:bodyPr>
          <a:lstStyle>
            <a:lvl1pPr>
              <a:defRPr sz="32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4" name="Straight Connector 13"/>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
        <p:nvSpPr>
          <p:cNvPr id="18" name="Rounded Rectangle 17"/>
          <p:cNvSpPr/>
          <p:nvPr userDrawn="1"/>
        </p:nvSpPr>
        <p:spPr>
          <a:xfrm>
            <a:off x="5159633" y="3726360"/>
            <a:ext cx="3396734" cy="2739509"/>
          </a:xfrm>
          <a:prstGeom prst="roundRect">
            <a:avLst>
              <a:gd name="adj" fmla="val 4893"/>
            </a:avLst>
          </a:prstGeom>
          <a:solidFill>
            <a:schemeClr val="bg1">
              <a:alpha val="80000"/>
            </a:schemeClr>
          </a:solidFill>
          <a:ln w="6350">
            <a:solidFill>
              <a:srgbClr val="6C6463"/>
            </a:solidFill>
          </a:ln>
          <a:effectLst/>
        </p:spPr>
        <p:style>
          <a:lnRef idx="1">
            <a:schemeClr val="accent1"/>
          </a:lnRef>
          <a:fillRef idx="3">
            <a:schemeClr val="accent1"/>
          </a:fillRef>
          <a:effectRef idx="2">
            <a:schemeClr val="accent1"/>
          </a:effectRef>
          <a:fontRef idx="minor">
            <a:schemeClr val="lt1"/>
          </a:fontRef>
        </p:style>
        <p:txBody>
          <a:bodyPr wrap="square" lIns="91440" tIns="137160" rIns="182880" bIns="137160" rtlCol="0" anchor="ctr">
            <a:spAutoFit/>
          </a:bodyPr>
          <a:lstStyle/>
          <a:p>
            <a:pPr marL="58737" indent="0">
              <a:spcAft>
                <a:spcPts val="600"/>
              </a:spcAft>
              <a:buFontTx/>
              <a:buNone/>
            </a:pPr>
            <a:r>
              <a:rPr lang="en-US" sz="1000">
                <a:solidFill>
                  <a:schemeClr val="tx1"/>
                </a:solidFill>
              </a:rPr>
              <a:t>To change this cover photo: </a:t>
            </a:r>
          </a:p>
          <a:p>
            <a:pPr marL="171450" indent="-112713">
              <a:spcAft>
                <a:spcPts val="600"/>
              </a:spcAft>
              <a:buFont typeface="Arial"/>
              <a:buChar char="•"/>
            </a:pPr>
            <a:r>
              <a:rPr lang="en-US" sz="1000">
                <a:solidFill>
                  <a:schemeClr val="tx1"/>
                </a:solidFill>
              </a:rPr>
              <a:t>Click on View &gt; Slide Master.</a:t>
            </a:r>
          </a:p>
          <a:p>
            <a:pPr marL="171450" indent="-112713">
              <a:spcAft>
                <a:spcPts val="600"/>
              </a:spcAft>
              <a:buFont typeface="Arial"/>
              <a:buChar char="•"/>
            </a:pPr>
            <a:r>
              <a:rPr lang="en-US" sz="1000">
                <a:solidFill>
                  <a:schemeClr val="tx1"/>
                </a:solidFill>
              </a:rPr>
              <a:t>Right</a:t>
            </a:r>
            <a:r>
              <a:rPr lang="en-US" sz="1000" baseline="0">
                <a:solidFill>
                  <a:schemeClr val="tx1"/>
                </a:solidFill>
              </a:rPr>
              <a:t> c</a:t>
            </a:r>
            <a:r>
              <a:rPr lang="en-US" sz="1000">
                <a:solidFill>
                  <a:schemeClr val="tx1"/>
                </a:solidFill>
              </a:rPr>
              <a:t>lick on this photo</a:t>
            </a:r>
            <a:r>
              <a:rPr lang="en-US" sz="1000" baseline="0">
                <a:solidFill>
                  <a:schemeClr val="tx1"/>
                </a:solidFill>
              </a:rPr>
              <a:t> &gt; Change Picture… &gt; Choose a Picture &gt; Insert.</a:t>
            </a:r>
            <a:endParaRPr lang="en-US" sz="1000">
              <a:solidFill>
                <a:schemeClr val="tx1"/>
              </a:solidFill>
            </a:endParaRPr>
          </a:p>
          <a:p>
            <a:pPr marL="171450" indent="-112713">
              <a:spcAft>
                <a:spcPts val="600"/>
              </a:spcAft>
              <a:buFont typeface="Arial"/>
              <a:buChar char="•"/>
            </a:pPr>
            <a:r>
              <a:rPr lang="en-US" sz="1000">
                <a:solidFill>
                  <a:schemeClr val="tx1"/>
                </a:solidFill>
              </a:rPr>
              <a:t>Click on Picture Tools tab &gt; Crop &gt; drag straight cropping handles to inside edges of white frame. You can resize the photo within shape, while locking the photo’s aspect ratio, by holding shift key and dragging the photo’s round corner handle. You can also use the mouse to drag the photo to desired position within the shape. Click outside the photo.</a:t>
            </a:r>
          </a:p>
          <a:p>
            <a:pPr marL="171450" indent="-112713">
              <a:spcAft>
                <a:spcPts val="600"/>
              </a:spcAft>
              <a:buFont typeface="Arial"/>
              <a:buChar char="•"/>
            </a:pPr>
            <a:r>
              <a:rPr lang="en-US" sz="1000">
                <a:solidFill>
                  <a:schemeClr val="tx1"/>
                </a:solidFill>
              </a:rPr>
              <a:t>Add photo credit to the text box at top right of page.</a:t>
            </a:r>
          </a:p>
          <a:p>
            <a:pPr marL="171450" indent="-112713">
              <a:spcAft>
                <a:spcPts val="600"/>
              </a:spcAft>
              <a:buFont typeface="Arial"/>
              <a:buChar char="•"/>
            </a:pPr>
            <a:r>
              <a:rPr lang="en-US" sz="1000">
                <a:solidFill>
                  <a:schemeClr val="tx1"/>
                </a:solidFill>
              </a:rPr>
              <a:t>Delete this instruction text box.</a:t>
            </a:r>
          </a:p>
        </p:txBody>
      </p:sp>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BA598EBA-004E-4FA6-B75F-3D55A450F9AD}"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69214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2CE3D08D-DD4C-44C4-B696-D5BEBDCB408E}"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4771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7D9BB625-6C1D-4124-804D-80432F01B406}"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2540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White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9AB46-A01B-4C41-893C-12E35F86304D}"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34146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BB40659-F956-452F-A9AF-46E4A196F836}"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126203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White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0DF97EE6-17A0-42A3-9A1F-3CBE69823FAC}"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227900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00" y="126997"/>
            <a:ext cx="8839200" cy="6578603"/>
          </a:xfrm>
          <a:prstGeom prst="rect">
            <a:avLst/>
          </a:prstGeom>
        </p:spPr>
      </p:pic>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6"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662B67-7AD2-4EB5-9411-B513CE0CA758}" type="datetime1">
              <a:rPr lang="en-US" smtClean="0"/>
              <a:t>12/19/2022</a:t>
            </a:fld>
            <a:endParaRPr lang="en-US"/>
          </a:p>
        </p:txBody>
      </p:sp>
      <p:sp>
        <p:nvSpPr>
          <p:cNvPr id="8"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sp>
        <p:nvSpPr>
          <p:cNvPr id="16"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Full Blue">
    <p:bg>
      <p:bgPr>
        <a:solidFill>
          <a:srgbClr val="002F6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p:spPr>
      </p:pic>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7F2A6E-E0A6-4D04-9F08-3217CBCC3124}"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45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 Full Blue">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FB77A07B-DFF8-406C-AD58-5F5431A8B0C1}" type="datetime1">
              <a:rPr lang="en-US" smtClean="0"/>
              <a:t>12/19/2022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9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84612A3-2BEF-4349-8F38-5952BE66CBA9}"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72989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504901D2-5E69-44C8-9214-5E884C79D22A}"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Gray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71A47A26-0E43-43F6-BD79-B04555B736CF}"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41210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6238B8AE-7174-4787-9BF2-8DDB592481F8}"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63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Gray 1 Content + Bottom Photo">
    <p:bg>
      <p:bgPr>
        <a:solidFill>
          <a:srgbClr val="E7E7E5"/>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F2C9CB21-28C1-4BB9-83B8-FDC0866EEB73}"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84838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0580A237-FF68-4CF4-AF99-F792A14840FF}"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682463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CD71B9C8-3F75-4383-AC21-4702573BC192}"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387936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5203A3A5-F6D5-4C07-ABC9-29653BF1A445}"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304231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CF45C038-D348-4EEC-9321-0A91517B58B6}"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97511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DD8C8AFA-4C7F-478F-9AFE-EDE2CB6A956F}"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7666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White 1 Content + Bottom Photo">
    <p:bg>
      <p:bgPr>
        <a:solidFill>
          <a:schemeClr val="bg1"/>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CC5128C9-9DCF-47C2-8240-F05B33AF605F}"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125104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ue/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DE0A45C-80B3-4F65-A081-7AC289D0909A}"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179674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A7AAC2B8-19D9-4BC9-9BE0-E718AAEE18C0}" type="datetime1">
              <a:rPr lang="en-US" smtClean="0"/>
              <a:t>12/19/2022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ue/White Title + Lef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4133AC67-963C-4D73-9F6C-00A27B2F2F8B}"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44738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0327A02-295F-41B6-894D-9BE56C6190A1}" type="datetime1">
              <a:rPr lang="en-US" smtClean="0"/>
              <a:t>12/19/2022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11609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67E8054-8A80-4D4D-B1C0-0029880D6B17}"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0B82B54F-4DC0-4B63-92E5-A9DA72A3D959}" type="datetime1">
              <a:rPr lang="en-US" smtClean="0"/>
              <a:t>12/19/2022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7D2B3371-50FB-4580-8F0B-959F96D66CFC}" type="datetime1">
              <a:rPr lang="en-US" smtClean="0"/>
              <a:t>12/19/2022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47014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6EB942B-CACB-418A-9EC6-260EB2F7AAE7}"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56011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D59988E3-FE30-4670-978F-30F451FEA1AC}" type="datetime1">
              <a:rPr lang="en-US" smtClean="0"/>
              <a:t>12/19/2022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457200"/>
            <a:ext cx="7772400" cy="91440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685800" y="1600200"/>
            <a:ext cx="7772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152400" y="6530079"/>
            <a:ext cx="2133600" cy="184666"/>
          </a:xfrm>
          <a:prstGeom prst="rect">
            <a:avLst/>
          </a:prstGeom>
        </p:spPr>
        <p:txBody>
          <a:bodyPr vert="horz" lIns="91440" tIns="45720" rIns="91440" bIns="45720" rtlCol="0" anchor="ctr">
            <a:spAutoFit/>
          </a:bodyPr>
          <a:lstStyle>
            <a:lvl1pPr algn="l">
              <a:defRPr sz="600" b="0" i="0">
                <a:solidFill>
                  <a:srgbClr val="635C5B"/>
                </a:solidFill>
                <a:latin typeface="Gill Sans MT"/>
                <a:cs typeface="Gill Sans MT"/>
              </a:defRPr>
            </a:lvl1pPr>
          </a:lstStyle>
          <a:p>
            <a:fld id="{67A4515F-72A5-490C-B421-02BF688BCC0A}" type="datetime1">
              <a:rPr lang="en-US" smtClean="0"/>
              <a:t>12/19/2022</a:t>
            </a:fld>
            <a:endParaRPr lang="en-US"/>
          </a:p>
        </p:txBody>
      </p:sp>
      <p:sp>
        <p:nvSpPr>
          <p:cNvPr id="5" name="Footer Placeholder 4"/>
          <p:cNvSpPr>
            <a:spLocks noGrp="1"/>
          </p:cNvSpPr>
          <p:nvPr>
            <p:ph type="ftr" sz="quarter" idx="3"/>
          </p:nvPr>
        </p:nvSpPr>
        <p:spPr>
          <a:xfrm>
            <a:off x="3124200" y="6530079"/>
            <a:ext cx="2895600" cy="184666"/>
          </a:xfrm>
          <a:prstGeom prst="rect">
            <a:avLst/>
          </a:prstGeom>
        </p:spPr>
        <p:txBody>
          <a:bodyPr vert="horz" lIns="91440" tIns="45720" rIns="91440" bIns="45720" rtlCol="0" anchor="ctr">
            <a:spAutoFit/>
          </a:bodyPr>
          <a:lstStyle>
            <a:lvl1pPr algn="ctr">
              <a:defRPr sz="600" b="0" i="0">
                <a:solidFill>
                  <a:srgbClr val="635C5B"/>
                </a:solidFill>
                <a:latin typeface="Gill Sans MT"/>
                <a:cs typeface="Gill Sans MT"/>
              </a:defRPr>
            </a:lvl1pPr>
          </a:lstStyle>
          <a:p>
            <a:r>
              <a:rPr lang="en-US"/>
              <a:t>FOOTER GOES HERE</a:t>
            </a:r>
          </a:p>
        </p:txBody>
      </p:sp>
      <p:sp>
        <p:nvSpPr>
          <p:cNvPr id="6" name="Slide Number Placeholder 5"/>
          <p:cNvSpPr>
            <a:spLocks noGrp="1"/>
          </p:cNvSpPr>
          <p:nvPr>
            <p:ph type="sldNum" sz="quarter" idx="4"/>
          </p:nvPr>
        </p:nvSpPr>
        <p:spPr>
          <a:xfrm>
            <a:off x="6858000" y="6530079"/>
            <a:ext cx="2133600" cy="184666"/>
          </a:xfrm>
          <a:prstGeom prst="rect">
            <a:avLst/>
          </a:prstGeom>
        </p:spPr>
        <p:txBody>
          <a:bodyPr vert="horz" lIns="91440" tIns="45720" rIns="91440" bIns="45720" rtlCol="0" anchor="ctr">
            <a:spAutoFit/>
          </a:bodyPr>
          <a:lstStyle>
            <a:lvl1pPr algn="r">
              <a:defRPr sz="600" b="0" i="0">
                <a:solidFill>
                  <a:srgbClr val="635C5B"/>
                </a:solidFill>
                <a:latin typeface="Gill Sans MT"/>
                <a:cs typeface="Gill Sans MT"/>
              </a:defRPr>
            </a:lvl1pPr>
          </a:lstStyle>
          <a:p>
            <a:fld id="{42782948-4DBE-204D-AB9E-B65E067054AE}" type="slidenum">
              <a:rPr lang="en-US" smtClean="0"/>
              <a:pPr/>
              <a:t>‹#›</a:t>
            </a:fld>
            <a:endParaRPr lang="en-US"/>
          </a:p>
        </p:txBody>
      </p:sp>
      <p:sp>
        <p:nvSpPr>
          <p:cNvPr id="7" name="Frame 6"/>
          <p:cNvSpPr/>
          <p:nvPr/>
        </p:nvSpPr>
        <p:spPr>
          <a:xfrm>
            <a:off x="0" y="0"/>
            <a:ext cx="9144000" cy="6858000"/>
          </a:xfrm>
          <a:prstGeom prst="frame">
            <a:avLst>
              <a:gd name="adj1" fmla="val 222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08" r:id="rId4"/>
    <p:sldLayoutId id="2147483709" r:id="rId5"/>
    <p:sldLayoutId id="2147483710" r:id="rId6"/>
    <p:sldLayoutId id="2147483711" r:id="rId7"/>
    <p:sldLayoutId id="2147483712" r:id="rId8"/>
    <p:sldLayoutId id="2147483714" r:id="rId9"/>
    <p:sldLayoutId id="2147483722" r:id="rId10"/>
    <p:sldLayoutId id="2147483723" r:id="rId11"/>
    <p:sldLayoutId id="2147483724" r:id="rId12"/>
    <p:sldLayoutId id="2147483725" r:id="rId13"/>
    <p:sldLayoutId id="2147483726" r:id="rId14"/>
    <p:sldLayoutId id="2147483730" r:id="rId15"/>
    <p:sldLayoutId id="2147483696" r:id="rId16"/>
    <p:sldLayoutId id="2147483716" r:id="rId17"/>
    <p:sldLayoutId id="2147483717" r:id="rId18"/>
    <p:sldLayoutId id="2147483718" r:id="rId19"/>
    <p:sldLayoutId id="2147483686" r:id="rId20"/>
    <p:sldLayoutId id="2147483720" r:id="rId21"/>
    <p:sldLayoutId id="2147483699" r:id="rId22"/>
    <p:sldLayoutId id="2147483694" r:id="rId23"/>
    <p:sldLayoutId id="2147483731" r:id="rId24"/>
    <p:sldLayoutId id="2147483732" r:id="rId25"/>
    <p:sldLayoutId id="2147483733" r:id="rId26"/>
    <p:sldLayoutId id="2147483734" r:id="rId27"/>
    <p:sldLayoutId id="2147483735" r:id="rId28"/>
    <p:sldLayoutId id="2147483736" r:id="rId29"/>
    <p:sldLayoutId id="2147483737" r:id="rId30"/>
  </p:sldLayoutIdLst>
  <p:hf hdr="0" ftr="0" dt="0"/>
  <p:txStyles>
    <p:titleStyle>
      <a:lvl1pPr algn="l" defTabSz="457200" rtl="0" eaLnBrk="1" latinLnBrk="0" hangingPunct="1">
        <a:spcBef>
          <a:spcPct val="0"/>
        </a:spcBef>
        <a:buNone/>
        <a:defRPr sz="28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291_CEA67E18.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microsoft.com/office/2018/10/relationships/comments" Target="../comments/modernComment_2D9_7CA04F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2D8_F3665B4A.xm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2DA_775C39DF.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2CC_A625F9.xm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microsoft.com/office/2018/10/relationships/comments" Target="../comments/modernComment_2DB_424C37F2.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microsoft.com/office/2018/10/relationships/comments" Target="../comments/modernComment_2DC_103D24C3.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84_D3E33452.xm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a:p>
        </p:txBody>
      </p:sp>
      <p:sp>
        <p:nvSpPr>
          <p:cNvPr id="13" name="Subtitle 12"/>
          <p:cNvSpPr>
            <a:spLocks noGrp="1"/>
          </p:cNvSpPr>
          <p:nvPr>
            <p:ph type="subTitle" idx="1"/>
          </p:nvPr>
        </p:nvSpPr>
        <p:spPr>
          <a:xfrm>
            <a:off x="685800" y="4114800"/>
            <a:ext cx="3657600" cy="1600200"/>
          </a:xfrm>
        </p:spPr>
        <p:txBody>
          <a:bodyPr vert="horz" lIns="91440" tIns="45720" rIns="91440" bIns="45720" rtlCol="0" anchor="t">
            <a:normAutofit/>
          </a:bodyPr>
          <a:lstStyle/>
          <a:p>
            <a:r>
              <a:rPr lang="en-US"/>
              <a:t>Zambia Evidence for Health Project</a:t>
            </a:r>
          </a:p>
          <a:p>
            <a:r>
              <a:rPr lang="en-US"/>
              <a:t>August 2022</a:t>
            </a:r>
          </a:p>
        </p:txBody>
      </p:sp>
      <p:sp>
        <p:nvSpPr>
          <p:cNvPr id="3" name="TextBox 2">
            <a:extLst>
              <a:ext uri="{FF2B5EF4-FFF2-40B4-BE49-F238E27FC236}">
                <a16:creationId xmlns:a16="http://schemas.microsoft.com/office/drawing/2014/main" id="{1D7321C8-0AB0-4F80-BDAB-EC9F8BCD853C}"/>
              </a:ext>
            </a:extLst>
          </p:cNvPr>
          <p:cNvSpPr txBox="1"/>
          <p:nvPr/>
        </p:nvSpPr>
        <p:spPr>
          <a:xfrm>
            <a:off x="685800" y="3200400"/>
            <a:ext cx="6934200" cy="646331"/>
          </a:xfrm>
          <a:prstGeom prst="rect">
            <a:avLst/>
          </a:prstGeom>
          <a:noFill/>
        </p:spPr>
        <p:txBody>
          <a:bodyPr wrap="square" lIns="91440" tIns="45720" rIns="91440" bIns="45720" rtlCol="0" anchor="t">
            <a:spAutoFit/>
          </a:bodyPr>
          <a:lstStyle/>
          <a:p>
            <a:r>
              <a:rPr lang="en-US" cap="all">
                <a:solidFill>
                  <a:schemeClr val="bg1"/>
                </a:solidFill>
                <a:ea typeface="Times New Roman" panose="02020603050405020304" pitchFamily="18" charset="0"/>
                <a:cs typeface="Times New Roman"/>
              </a:rPr>
              <a:t>PRESENTATION ON Family Health INDICATORS - DHIS2 data FOR 2018-2022 (Q2)</a:t>
            </a:r>
            <a:endParaRPr lang="en-ZA">
              <a:solidFill>
                <a:schemeClr val="bg1"/>
              </a:solidFill>
              <a:cs typeface="Times New Roman"/>
            </a:endParaRPr>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fontScale="90000"/>
          </a:bodyPr>
          <a:lstStyle/>
          <a:p>
            <a:r>
              <a:rPr lang="en-US" kern="1400" cap="all" spc="-50" dirty="0">
                <a:solidFill>
                  <a:schemeClr val="bg1"/>
                </a:solidFill>
                <a:ea typeface="MS Gothic" panose="020B0609070205080204" pitchFamily="49" charset="-128"/>
                <a:cs typeface="Times New Roman" panose="02020603050405020304" pitchFamily="18" charset="0"/>
              </a:rPr>
              <a:t>USAID Zambia Evidence For Health (E4H)</a:t>
            </a:r>
            <a:endParaRPr lang="en-ZA" dirty="0"/>
          </a:p>
        </p:txBody>
      </p:sp>
    </p:spTree>
    <p:extLst>
      <p:ext uri="{BB962C8B-B14F-4D97-AF65-F5344CB8AC3E}">
        <p14:creationId xmlns:p14="http://schemas.microsoft.com/office/powerpoint/2010/main" val="955244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F31F8B-C4C4-9632-E488-98B81A44EA38}"/>
              </a:ext>
            </a:extLst>
          </p:cNvPr>
          <p:cNvSpPr txBox="1"/>
          <p:nvPr/>
        </p:nvSpPr>
        <p:spPr>
          <a:xfrm>
            <a:off x="1842593" y="172970"/>
            <a:ext cx="57205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Gill Sans MT"/>
                <a:ea typeface="Verdana"/>
                <a:cs typeface="+mn-lt"/>
              </a:rPr>
              <a:t>Provincial-level perinatal and neonatal deaths </a:t>
            </a:r>
            <a:endParaRPr lang="en-US" sz="2000" b="1"/>
          </a:p>
        </p:txBody>
      </p:sp>
      <p:pic>
        <p:nvPicPr>
          <p:cNvPr id="5" name="Picture 5" descr="Diagram&#10;&#10;Description automatically generated">
            <a:extLst>
              <a:ext uri="{FF2B5EF4-FFF2-40B4-BE49-F238E27FC236}">
                <a16:creationId xmlns:a16="http://schemas.microsoft.com/office/drawing/2014/main" id="{03B67859-9A6B-E8B5-530C-AEC0D7F466F2}"/>
              </a:ext>
            </a:extLst>
          </p:cNvPr>
          <p:cNvPicPr>
            <a:picLocks noChangeAspect="1"/>
          </p:cNvPicPr>
          <p:nvPr/>
        </p:nvPicPr>
        <p:blipFill>
          <a:blip r:embed="rId3"/>
          <a:stretch>
            <a:fillRect/>
          </a:stretch>
        </p:blipFill>
        <p:spPr>
          <a:xfrm>
            <a:off x="31769" y="636872"/>
            <a:ext cx="9080122" cy="5587767"/>
          </a:xfrm>
          <a:prstGeom prst="rect">
            <a:avLst/>
          </a:prstGeom>
        </p:spPr>
      </p:pic>
    </p:spTree>
    <p:extLst>
      <p:ext uri="{BB962C8B-B14F-4D97-AF65-F5344CB8AC3E}">
        <p14:creationId xmlns:p14="http://schemas.microsoft.com/office/powerpoint/2010/main" val="216576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11</a:t>
            </a:fld>
            <a:endParaRPr lang="en-US"/>
          </a:p>
        </p:txBody>
      </p:sp>
      <p:pic>
        <p:nvPicPr>
          <p:cNvPr id="4" name="Picture 3" descr="Chart&#10;&#10;Description automatically generated">
            <a:extLst>
              <a:ext uri="{FF2B5EF4-FFF2-40B4-BE49-F238E27FC236}">
                <a16:creationId xmlns:a16="http://schemas.microsoft.com/office/drawing/2014/main" id="{80149AB2-E6BC-437B-9F9B-113AEC72DF31}"/>
              </a:ext>
            </a:extLst>
          </p:cNvPr>
          <p:cNvPicPr>
            <a:picLocks noChangeAspect="1"/>
          </p:cNvPicPr>
          <p:nvPr/>
        </p:nvPicPr>
        <p:blipFill>
          <a:blip r:embed="rId3"/>
          <a:stretch>
            <a:fillRect/>
          </a:stretch>
        </p:blipFill>
        <p:spPr>
          <a:xfrm>
            <a:off x="443344" y="631501"/>
            <a:ext cx="8366913" cy="4601802"/>
          </a:xfrm>
          <a:prstGeom prst="rect">
            <a:avLst/>
          </a:prstGeom>
        </p:spPr>
      </p:pic>
    </p:spTree>
    <p:extLst>
      <p:ext uri="{BB962C8B-B14F-4D97-AF65-F5344CB8AC3E}">
        <p14:creationId xmlns:p14="http://schemas.microsoft.com/office/powerpoint/2010/main" val="198150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12</a:t>
            </a:fld>
            <a:endParaRPr lang="en-US"/>
          </a:p>
        </p:txBody>
      </p:sp>
      <p:pic>
        <p:nvPicPr>
          <p:cNvPr id="4" name="Picture 3" descr="Graphical user interface, chart&#10;&#10;Description automatically generated">
            <a:extLst>
              <a:ext uri="{FF2B5EF4-FFF2-40B4-BE49-F238E27FC236}">
                <a16:creationId xmlns:a16="http://schemas.microsoft.com/office/drawing/2014/main" id="{80149AB2-E6BC-437B-9F9B-113AEC72DF31}"/>
              </a:ext>
            </a:extLst>
          </p:cNvPr>
          <p:cNvPicPr>
            <a:picLocks noChangeAspect="1"/>
          </p:cNvPicPr>
          <p:nvPr/>
        </p:nvPicPr>
        <p:blipFill>
          <a:blip r:embed="rId3"/>
          <a:stretch>
            <a:fillRect/>
          </a:stretch>
        </p:blipFill>
        <p:spPr>
          <a:xfrm>
            <a:off x="60215" y="1006321"/>
            <a:ext cx="8988034" cy="4839710"/>
          </a:xfrm>
          <a:prstGeom prst="rect">
            <a:avLst/>
          </a:prstGeom>
        </p:spPr>
      </p:pic>
      <p:sp>
        <p:nvSpPr>
          <p:cNvPr id="2" name="TextBox 1">
            <a:extLst>
              <a:ext uri="{FF2B5EF4-FFF2-40B4-BE49-F238E27FC236}">
                <a16:creationId xmlns:a16="http://schemas.microsoft.com/office/drawing/2014/main" id="{801F6AB4-0C3B-35E0-8AE9-334373C07295}"/>
              </a:ext>
            </a:extLst>
          </p:cNvPr>
          <p:cNvSpPr txBox="1"/>
          <p:nvPr/>
        </p:nvSpPr>
        <p:spPr>
          <a:xfrm>
            <a:off x="142230" y="144814"/>
            <a:ext cx="88323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Provincial-level stillbirth rates have been on the rise since 2021 except for Eastern, Northern, Lusaka and North-Western</a:t>
            </a:r>
          </a:p>
        </p:txBody>
      </p:sp>
    </p:spTree>
    <p:extLst>
      <p:ext uri="{BB962C8B-B14F-4D97-AF65-F5344CB8AC3E}">
        <p14:creationId xmlns:p14="http://schemas.microsoft.com/office/powerpoint/2010/main" val="1506410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13</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NEGATIVE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1438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a:xfrm>
            <a:off x="6761544" y="6346813"/>
            <a:ext cx="2133600" cy="184666"/>
          </a:xfrm>
        </p:spPr>
        <p:txBody>
          <a:bodyPr/>
          <a:lstStyle/>
          <a:p>
            <a:fld id="{42782948-4DBE-204D-AB9E-B65E067054AE}" type="slidenum">
              <a:rPr lang="en-US" smtClean="0"/>
              <a:pPr/>
              <a:t>14</a:t>
            </a:fld>
            <a:endParaRPr lang="en-US"/>
          </a:p>
        </p:txBody>
      </p:sp>
      <p:pic>
        <p:nvPicPr>
          <p:cNvPr id="11" name="Picture 10" descr="Chart, histogram&#10;&#10;Description automatically generated">
            <a:extLst>
              <a:ext uri="{FF2B5EF4-FFF2-40B4-BE49-F238E27FC236}">
                <a16:creationId xmlns:a16="http://schemas.microsoft.com/office/drawing/2014/main" id="{1F2E4498-BF86-40D1-9877-66C19E11607A}"/>
              </a:ext>
            </a:extLst>
          </p:cNvPr>
          <p:cNvPicPr>
            <a:picLocks noChangeAspect="1"/>
          </p:cNvPicPr>
          <p:nvPr/>
        </p:nvPicPr>
        <p:blipFill>
          <a:blip r:embed="rId3"/>
          <a:stretch>
            <a:fillRect/>
          </a:stretch>
        </p:blipFill>
        <p:spPr>
          <a:xfrm>
            <a:off x="191500" y="1153916"/>
            <a:ext cx="8701641" cy="3997267"/>
          </a:xfrm>
          <a:prstGeom prst="rect">
            <a:avLst/>
          </a:prstGeom>
        </p:spPr>
      </p:pic>
    </p:spTree>
    <p:extLst>
      <p:ext uri="{BB962C8B-B14F-4D97-AF65-F5344CB8AC3E}">
        <p14:creationId xmlns:p14="http://schemas.microsoft.com/office/powerpoint/2010/main" val="2131980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15</a:t>
            </a:fld>
            <a:endParaRPr lang="en-US"/>
          </a:p>
        </p:txBody>
      </p:sp>
      <p:pic>
        <p:nvPicPr>
          <p:cNvPr id="4" name="Picture 3" descr="Chart, line chart&#10;&#10;Description automatically generated">
            <a:extLst>
              <a:ext uri="{FF2B5EF4-FFF2-40B4-BE49-F238E27FC236}">
                <a16:creationId xmlns:a16="http://schemas.microsoft.com/office/drawing/2014/main" id="{FB6D2DA7-ADC5-4C0F-B88F-3BD103B2BE94}"/>
              </a:ext>
            </a:extLst>
          </p:cNvPr>
          <p:cNvPicPr>
            <a:picLocks noChangeAspect="1"/>
          </p:cNvPicPr>
          <p:nvPr/>
        </p:nvPicPr>
        <p:blipFill>
          <a:blip r:embed="rId3"/>
          <a:stretch>
            <a:fillRect/>
          </a:stretch>
        </p:blipFill>
        <p:spPr>
          <a:xfrm>
            <a:off x="67952" y="1156067"/>
            <a:ext cx="9076048" cy="5294362"/>
          </a:xfrm>
          <a:prstGeom prst="rect">
            <a:avLst/>
          </a:prstGeom>
        </p:spPr>
      </p:pic>
      <p:sp>
        <p:nvSpPr>
          <p:cNvPr id="2" name="TextBox 1">
            <a:extLst>
              <a:ext uri="{FF2B5EF4-FFF2-40B4-BE49-F238E27FC236}">
                <a16:creationId xmlns:a16="http://schemas.microsoft.com/office/drawing/2014/main" id="{68D8659C-7916-5043-4FE7-8DA13C0252C0}"/>
              </a:ext>
            </a:extLst>
          </p:cNvPr>
          <p:cNvSpPr txBox="1"/>
          <p:nvPr/>
        </p:nvSpPr>
        <p:spPr>
          <a:xfrm>
            <a:off x="1474004" y="512022"/>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AAF20072-E0D7-5DD1-CCCA-24F290A89CAC}"/>
              </a:ext>
            </a:extLst>
          </p:cNvPr>
          <p:cNvSpPr txBox="1"/>
          <p:nvPr/>
        </p:nvSpPr>
        <p:spPr>
          <a:xfrm>
            <a:off x="206878" y="232737"/>
            <a:ext cx="8784722"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The proportion of expected deliveries occurring in health facilities has decreased  since 2020 in most provinces, except Central and Northern.</a:t>
            </a:r>
            <a:endParaRPr lang="en-US" b="1"/>
          </a:p>
          <a:p>
            <a:pPr algn="l"/>
            <a:endParaRPr lang="en-US" b="1"/>
          </a:p>
        </p:txBody>
      </p:sp>
    </p:spTree>
    <p:extLst>
      <p:ext uri="{BB962C8B-B14F-4D97-AF65-F5344CB8AC3E}">
        <p14:creationId xmlns:p14="http://schemas.microsoft.com/office/powerpoint/2010/main" val="358863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p:txBody>
          <a:bodyPr/>
          <a:lstStyle/>
          <a:p>
            <a:fld id="{42782948-4DBE-204D-AB9E-B65E067054AE}" type="slidenum">
              <a:rPr lang="en-US" smtClean="0"/>
              <a:pPr/>
              <a:t>16</a:t>
            </a:fld>
            <a:endParaRPr lang="en-US"/>
          </a:p>
        </p:txBody>
      </p:sp>
      <p:pic>
        <p:nvPicPr>
          <p:cNvPr id="11" name="Picture 10" descr="Chart&#10;&#10;Description automatically generated">
            <a:extLst>
              <a:ext uri="{FF2B5EF4-FFF2-40B4-BE49-F238E27FC236}">
                <a16:creationId xmlns:a16="http://schemas.microsoft.com/office/drawing/2014/main" id="{A8532400-F30D-4F9D-963E-DA664597300E}"/>
              </a:ext>
            </a:extLst>
          </p:cNvPr>
          <p:cNvPicPr>
            <a:picLocks noChangeAspect="1"/>
          </p:cNvPicPr>
          <p:nvPr/>
        </p:nvPicPr>
        <p:blipFill>
          <a:blip r:embed="rId4"/>
          <a:stretch>
            <a:fillRect/>
          </a:stretch>
        </p:blipFill>
        <p:spPr>
          <a:xfrm>
            <a:off x="343219" y="518342"/>
            <a:ext cx="8462060" cy="5171258"/>
          </a:xfrm>
          <a:prstGeom prst="rect">
            <a:avLst/>
          </a:prstGeom>
        </p:spPr>
      </p:pic>
    </p:spTree>
    <p:extLst>
      <p:ext uri="{BB962C8B-B14F-4D97-AF65-F5344CB8AC3E}">
        <p14:creationId xmlns:p14="http://schemas.microsoft.com/office/powerpoint/2010/main" val="346701775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17</a:t>
            </a:fld>
            <a:endParaRPr lang="en-US"/>
          </a:p>
        </p:txBody>
      </p:sp>
      <p:pic>
        <p:nvPicPr>
          <p:cNvPr id="13" name="Picture 12" descr="Chart, line chart&#10;&#10;Description automatically generated">
            <a:extLst>
              <a:ext uri="{FF2B5EF4-FFF2-40B4-BE49-F238E27FC236}">
                <a16:creationId xmlns:a16="http://schemas.microsoft.com/office/drawing/2014/main" id="{B3ED1DCC-289C-4E5B-9733-7B0B9FAFAB1D}"/>
              </a:ext>
            </a:extLst>
          </p:cNvPr>
          <p:cNvPicPr>
            <a:picLocks noChangeAspect="1"/>
          </p:cNvPicPr>
          <p:nvPr/>
        </p:nvPicPr>
        <p:blipFill>
          <a:blip r:embed="rId3"/>
          <a:stretch>
            <a:fillRect/>
          </a:stretch>
        </p:blipFill>
        <p:spPr>
          <a:xfrm>
            <a:off x="97667" y="1009914"/>
            <a:ext cx="8927434" cy="5207670"/>
          </a:xfrm>
          <a:prstGeom prst="rect">
            <a:avLst/>
          </a:prstGeom>
        </p:spPr>
      </p:pic>
      <p:sp>
        <p:nvSpPr>
          <p:cNvPr id="2" name="TextBox 1">
            <a:extLst>
              <a:ext uri="{FF2B5EF4-FFF2-40B4-BE49-F238E27FC236}">
                <a16:creationId xmlns:a16="http://schemas.microsoft.com/office/drawing/2014/main" id="{A634FEF2-92B5-8B17-FDCB-5E84D20E24A0}"/>
              </a:ext>
            </a:extLst>
          </p:cNvPr>
          <p:cNvSpPr txBox="1"/>
          <p:nvPr/>
        </p:nvSpPr>
        <p:spPr>
          <a:xfrm>
            <a:off x="217222" y="181017"/>
            <a:ext cx="87043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The proportion of expected deliveries receiving postnatal care within 48 </a:t>
            </a:r>
            <a:r>
              <a:rPr lang="en-US" sz="1600" b="1" err="1">
                <a:ea typeface="+mn-lt"/>
                <a:cs typeface="+mn-lt"/>
              </a:rPr>
              <a:t>hrs</a:t>
            </a:r>
            <a:r>
              <a:rPr lang="en-US" sz="1600" b="1">
                <a:ea typeface="+mn-lt"/>
                <a:cs typeface="+mn-lt"/>
              </a:rPr>
              <a:t> has declined in most provinces since Jan 2021, except for Northern and Copperbelt</a:t>
            </a:r>
            <a:endParaRPr lang="en-US" sz="1600" b="1"/>
          </a:p>
        </p:txBody>
      </p:sp>
    </p:spTree>
    <p:extLst>
      <p:ext uri="{BB962C8B-B14F-4D97-AF65-F5344CB8AC3E}">
        <p14:creationId xmlns:p14="http://schemas.microsoft.com/office/powerpoint/2010/main" val="57201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18</a:t>
            </a:fld>
            <a:endParaRPr lang="en-US"/>
          </a:p>
        </p:txBody>
      </p:sp>
      <p:pic>
        <p:nvPicPr>
          <p:cNvPr id="6" name="Picture 5" descr="Chart, scatter chart&#10;&#10;Description automatically generated">
            <a:extLst>
              <a:ext uri="{FF2B5EF4-FFF2-40B4-BE49-F238E27FC236}">
                <a16:creationId xmlns:a16="http://schemas.microsoft.com/office/drawing/2014/main" id="{4D44A7DA-2D01-402F-ABCE-58E0736C9DD1}"/>
              </a:ext>
            </a:extLst>
          </p:cNvPr>
          <p:cNvPicPr>
            <a:picLocks noChangeAspect="1"/>
          </p:cNvPicPr>
          <p:nvPr/>
        </p:nvPicPr>
        <p:blipFill>
          <a:blip r:embed="rId3"/>
          <a:stretch>
            <a:fillRect/>
          </a:stretch>
        </p:blipFill>
        <p:spPr>
          <a:xfrm>
            <a:off x="249333" y="963060"/>
            <a:ext cx="8652457" cy="4758851"/>
          </a:xfrm>
          <a:prstGeom prst="rect">
            <a:avLst/>
          </a:prstGeom>
        </p:spPr>
      </p:pic>
    </p:spTree>
    <p:extLst>
      <p:ext uri="{BB962C8B-B14F-4D97-AF65-F5344CB8AC3E}">
        <p14:creationId xmlns:p14="http://schemas.microsoft.com/office/powerpoint/2010/main" val="2523509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19</a:t>
            </a:fld>
            <a:endParaRPr lang="en-US"/>
          </a:p>
        </p:txBody>
      </p:sp>
      <p:pic>
        <p:nvPicPr>
          <p:cNvPr id="4" name="Picture 3" descr="Chart&#10;&#10;Description automatically generated">
            <a:extLst>
              <a:ext uri="{FF2B5EF4-FFF2-40B4-BE49-F238E27FC236}">
                <a16:creationId xmlns:a16="http://schemas.microsoft.com/office/drawing/2014/main" id="{80149AB2-E6BC-437B-9F9B-113AEC72DF31}"/>
              </a:ext>
            </a:extLst>
          </p:cNvPr>
          <p:cNvPicPr>
            <a:picLocks noChangeAspect="1"/>
          </p:cNvPicPr>
          <p:nvPr/>
        </p:nvPicPr>
        <p:blipFill>
          <a:blip r:embed="rId3"/>
          <a:stretch>
            <a:fillRect/>
          </a:stretch>
        </p:blipFill>
        <p:spPr>
          <a:xfrm>
            <a:off x="-34541" y="948877"/>
            <a:ext cx="9213080" cy="4968050"/>
          </a:xfrm>
          <a:prstGeom prst="rect">
            <a:avLst/>
          </a:prstGeom>
        </p:spPr>
      </p:pic>
      <p:sp>
        <p:nvSpPr>
          <p:cNvPr id="2" name="TextBox 1">
            <a:extLst>
              <a:ext uri="{FF2B5EF4-FFF2-40B4-BE49-F238E27FC236}">
                <a16:creationId xmlns:a16="http://schemas.microsoft.com/office/drawing/2014/main" id="{801F6AB4-0C3B-35E0-8AE9-334373C07295}"/>
              </a:ext>
            </a:extLst>
          </p:cNvPr>
          <p:cNvSpPr txBox="1"/>
          <p:nvPr/>
        </p:nvSpPr>
        <p:spPr>
          <a:xfrm>
            <a:off x="142230" y="144814"/>
            <a:ext cx="91284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Facility MMR has increased since early 2021 in Southern, Eastern, and Luapula provinces, while it has declined in Central and Muchinga</a:t>
            </a:r>
            <a:endParaRPr lang="en-US"/>
          </a:p>
        </p:txBody>
      </p:sp>
      <p:sp>
        <p:nvSpPr>
          <p:cNvPr id="6" name="TextBox 5">
            <a:extLst>
              <a:ext uri="{FF2B5EF4-FFF2-40B4-BE49-F238E27FC236}">
                <a16:creationId xmlns:a16="http://schemas.microsoft.com/office/drawing/2014/main" id="{B1C6DA48-1A07-22D0-851D-F1DC3187599E}"/>
              </a:ext>
            </a:extLst>
          </p:cNvPr>
          <p:cNvSpPr txBox="1"/>
          <p:nvPr/>
        </p:nvSpPr>
        <p:spPr>
          <a:xfrm>
            <a:off x="6856614" y="6173990"/>
            <a:ext cx="1993497" cy="338554"/>
          </a:xfrm>
          <a:prstGeom prst="rect">
            <a:avLst/>
          </a:prstGeom>
          <a:solidFill>
            <a:schemeClr val="bg1"/>
          </a:solidFill>
        </p:spPr>
        <p:txBody>
          <a:bodyPr wrap="square" lIns="91440" tIns="45720" rIns="91440" bIns="45720" rtlCol="0" anchor="t">
            <a:spAutoFit/>
          </a:bodyPr>
          <a:lstStyle/>
          <a:p>
            <a:r>
              <a:rPr lang="en-US" sz="1600">
                <a:solidFill>
                  <a:schemeClr val="tx1">
                    <a:lumMod val="65000"/>
                    <a:lumOff val="35000"/>
                  </a:schemeClr>
                </a:solidFill>
              </a:rPr>
              <a:t>Data Source: HMIS</a:t>
            </a:r>
            <a:endParaRPr lang="en-GB" sz="1600">
              <a:solidFill>
                <a:schemeClr val="tx1">
                  <a:lumMod val="65000"/>
                  <a:lumOff val="35000"/>
                </a:schemeClr>
              </a:solidFill>
            </a:endParaRPr>
          </a:p>
        </p:txBody>
      </p:sp>
    </p:spTree>
    <p:extLst>
      <p:ext uri="{BB962C8B-B14F-4D97-AF65-F5344CB8AC3E}">
        <p14:creationId xmlns:p14="http://schemas.microsoft.com/office/powerpoint/2010/main" val="4249341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09600" y="2819400"/>
            <a:ext cx="7924800" cy="685800"/>
          </a:xfrm>
        </p:spPr>
        <p:txBody>
          <a:bodyPr>
            <a:normAutofit/>
          </a:bodyPr>
          <a:lstStyle/>
          <a:p>
            <a:r>
              <a:rPr lang="en-US" kern="1400" spc="-50">
                <a:solidFill>
                  <a:schemeClr val="bg1"/>
                </a:solidFill>
                <a:ea typeface="MS Gothic"/>
                <a:cs typeface="Times New Roman"/>
              </a:rPr>
              <a:t>Maternal and Neonatal Health</a:t>
            </a:r>
            <a:endParaRPr lang="en-ZA">
              <a:solidFill>
                <a:schemeClr val="bg1"/>
              </a:solidFill>
              <a:ea typeface="MS Gothic"/>
              <a:cs typeface="Times New Roman"/>
            </a:endParaRPr>
          </a:p>
        </p:txBody>
      </p:sp>
    </p:spTree>
    <p:extLst>
      <p:ext uri="{BB962C8B-B14F-4D97-AF65-F5344CB8AC3E}">
        <p14:creationId xmlns:p14="http://schemas.microsoft.com/office/powerpoint/2010/main" val="3296915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20</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09600" y="2628123"/>
            <a:ext cx="7924800" cy="685800"/>
          </a:xfrm>
        </p:spPr>
        <p:txBody>
          <a:bodyPr>
            <a:normAutofit/>
          </a:bodyPr>
          <a:lstStyle/>
          <a:p>
            <a:r>
              <a:rPr lang="en-US" kern="1400" spc="-50">
                <a:solidFill>
                  <a:schemeClr val="bg1"/>
                </a:solidFill>
                <a:ea typeface="MS Gothic" panose="020B0609070205080204" pitchFamily="49" charset="-128"/>
                <a:cs typeface="Times New Roman" panose="02020603050405020304" pitchFamily="18" charset="0"/>
              </a:rPr>
              <a:t>Child Health, </a:t>
            </a:r>
            <a:r>
              <a:rPr lang="en-US" kern="1400" spc="-50" err="1">
                <a:solidFill>
                  <a:schemeClr val="bg1"/>
                </a:solidFill>
                <a:ea typeface="MS Gothic" panose="020B0609070205080204" pitchFamily="49" charset="-128"/>
                <a:cs typeface="Times New Roman" panose="02020603050405020304" pitchFamily="18" charset="0"/>
              </a:rPr>
              <a:t>Immunisation</a:t>
            </a:r>
            <a:r>
              <a:rPr lang="en-US" kern="1400" spc="-50">
                <a:solidFill>
                  <a:schemeClr val="bg1"/>
                </a:solidFill>
                <a:ea typeface="MS Gothic" panose="020B0609070205080204" pitchFamily="49" charset="-128"/>
                <a:cs typeface="Times New Roman" panose="02020603050405020304" pitchFamily="18" charset="0"/>
              </a:rPr>
              <a:t>, and Nutrition</a:t>
            </a:r>
            <a:endParaRPr lang="en-ZA"/>
          </a:p>
        </p:txBody>
      </p:sp>
    </p:spTree>
    <p:extLst>
      <p:ext uri="{BB962C8B-B14F-4D97-AF65-F5344CB8AC3E}">
        <p14:creationId xmlns:p14="http://schemas.microsoft.com/office/powerpoint/2010/main" val="1105919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614C2-B2D2-4833-89B7-BC5CEEE9710A}"/>
              </a:ext>
            </a:extLst>
          </p:cNvPr>
          <p:cNvSpPr>
            <a:spLocks noGrp="1"/>
          </p:cNvSpPr>
          <p:nvPr>
            <p:ph type="sldNum" sz="quarter" idx="12"/>
          </p:nvPr>
        </p:nvSpPr>
        <p:spPr/>
        <p:txBody>
          <a:bodyPr/>
          <a:lstStyle/>
          <a:p>
            <a:fld id="{42782948-4DBE-204D-AB9E-B65E067054AE}" type="slidenum">
              <a:rPr lang="en-US" smtClean="0"/>
              <a:pPr/>
              <a:t>21</a:t>
            </a:fld>
            <a:endParaRPr lang="en-US"/>
          </a:p>
        </p:txBody>
      </p:sp>
      <p:sp>
        <p:nvSpPr>
          <p:cNvPr id="6" name="Date Placeholder 1">
            <a:extLst>
              <a:ext uri="{FF2B5EF4-FFF2-40B4-BE49-F238E27FC236}">
                <a16:creationId xmlns:a16="http://schemas.microsoft.com/office/drawing/2014/main" id="{84542EDA-71A6-411B-B3E7-C3F3793EFA0E}"/>
              </a:ext>
            </a:extLst>
          </p:cNvPr>
          <p:cNvSpPr txBox="1">
            <a:spLocks/>
          </p:cNvSpPr>
          <p:nvPr/>
        </p:nvSpPr>
        <p:spPr>
          <a:xfrm>
            <a:off x="152400" y="6151966"/>
            <a:ext cx="2133600" cy="184666"/>
          </a:xfrm>
          <a:prstGeom prst="rect">
            <a:avLst/>
          </a:prstGeom>
        </p:spPr>
        <p:txBody>
          <a:bodyPr vert="horz" lIns="91440" tIns="45720" rIns="91440" bIns="45720" rtlCol="0">
            <a:normAutofit fontScale="32500" lnSpcReduction="20000"/>
          </a:bodyPr>
          <a:lstStyle>
            <a:lvl1pPr marL="230188" indent="-230188" algn="l" defTabSz="457200" rtl="0" eaLnBrk="1" latinLnBrk="0" hangingPunct="1">
              <a:spcBef>
                <a:spcPts val="0"/>
              </a:spcBef>
              <a:spcAft>
                <a:spcPts val="1200"/>
              </a:spcAft>
              <a:buFont typeface="Arial"/>
              <a:buChar char="•"/>
              <a:defRPr sz="20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18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fld id="{414FB1AD-D69E-B741-965A-0BAE826C2FA6}" type="datetime1">
              <a:rPr lang="en-US" smtClean="0"/>
              <a:pPr/>
              <a:t>12/19/2022</a:t>
            </a:fld>
            <a:endParaRPr lang="en-US"/>
          </a:p>
        </p:txBody>
      </p:sp>
      <p:sp>
        <p:nvSpPr>
          <p:cNvPr id="9" name="Title 4">
            <a:extLst>
              <a:ext uri="{FF2B5EF4-FFF2-40B4-BE49-F238E27FC236}">
                <a16:creationId xmlns:a16="http://schemas.microsoft.com/office/drawing/2014/main" id="{3CB42DE8-EA14-43D5-8530-2A7B61B1C792}"/>
              </a:ext>
            </a:extLst>
          </p:cNvPr>
          <p:cNvSpPr>
            <a:spLocks noGrp="1"/>
          </p:cNvSpPr>
          <p:nvPr>
            <p:ph type="title"/>
          </p:nvPr>
        </p:nvSpPr>
        <p:spPr>
          <a:xfrm>
            <a:off x="686104" y="585346"/>
            <a:ext cx="7772400" cy="523220"/>
          </a:xfrm>
        </p:spPr>
        <p:txBody>
          <a:bodyPr/>
          <a:lstStyle/>
          <a:p>
            <a:pPr algn="ctr"/>
            <a:r>
              <a:rPr lang="en-US"/>
              <a:t>Child Health Dashboard</a:t>
            </a:r>
          </a:p>
        </p:txBody>
      </p:sp>
      <p:graphicFrame>
        <p:nvGraphicFramePr>
          <p:cNvPr id="10" name="Content Placeholder 9">
            <a:extLst>
              <a:ext uri="{FF2B5EF4-FFF2-40B4-BE49-F238E27FC236}">
                <a16:creationId xmlns:a16="http://schemas.microsoft.com/office/drawing/2014/main" id="{9855B57E-2316-473A-8D89-4D156806E1A4}"/>
              </a:ext>
            </a:extLst>
          </p:cNvPr>
          <p:cNvGraphicFramePr>
            <a:graphicFrameLocks noGrp="1"/>
          </p:cNvGraphicFramePr>
          <p:nvPr>
            <p:ph idx="1"/>
            <p:extLst>
              <p:ext uri="{D42A27DB-BD31-4B8C-83A1-F6EECF244321}">
                <p14:modId xmlns:p14="http://schemas.microsoft.com/office/powerpoint/2010/main" val="3367682143"/>
              </p:ext>
            </p:extLst>
          </p:nvPr>
        </p:nvGraphicFramePr>
        <p:xfrm>
          <a:off x="685800" y="1326995"/>
          <a:ext cx="7772400" cy="5196333"/>
        </p:xfrm>
        <a:graphic>
          <a:graphicData uri="http://schemas.openxmlformats.org/drawingml/2006/table">
            <a:tbl>
              <a:tblPr firstRow="1" bandRow="1">
                <a:tableStyleId>{5C22544A-7EE6-4342-B048-85BDC9FD1C3A}</a:tableStyleId>
              </a:tblPr>
              <a:tblGrid>
                <a:gridCol w="2090854">
                  <a:extLst>
                    <a:ext uri="{9D8B030D-6E8A-4147-A177-3AD203B41FA5}">
                      <a16:colId xmlns:a16="http://schemas.microsoft.com/office/drawing/2014/main" val="953645713"/>
                    </a:ext>
                  </a:extLst>
                </a:gridCol>
                <a:gridCol w="3757961">
                  <a:extLst>
                    <a:ext uri="{9D8B030D-6E8A-4147-A177-3AD203B41FA5}">
                      <a16:colId xmlns:a16="http://schemas.microsoft.com/office/drawing/2014/main" val="2264591021"/>
                    </a:ext>
                  </a:extLst>
                </a:gridCol>
                <a:gridCol w="1923585">
                  <a:extLst>
                    <a:ext uri="{9D8B030D-6E8A-4147-A177-3AD203B41FA5}">
                      <a16:colId xmlns:a16="http://schemas.microsoft.com/office/drawing/2014/main" val="3329882080"/>
                    </a:ext>
                  </a:extLst>
                </a:gridCol>
              </a:tblGrid>
              <a:tr h="638240">
                <a:tc>
                  <a:txBody>
                    <a:bodyPr/>
                    <a:lstStyle/>
                    <a:p>
                      <a:pPr algn="ctr"/>
                      <a:r>
                        <a:rPr lang="en-US"/>
                        <a:t>Negative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a:t>Positive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820595">
                <a:tc row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Coverage of fully immunized &lt;1 in </a:t>
                      </a:r>
                      <a:r>
                        <a:rPr lang="en-US" sz="1600" kern="1200" err="1">
                          <a:solidFill>
                            <a:schemeClr val="dk1"/>
                          </a:solidFill>
                          <a:effectLst/>
                          <a:latin typeface="+mn-lt"/>
                          <a:ea typeface="+mn-ea"/>
                          <a:cs typeface="+mn-cs"/>
                        </a:rPr>
                        <a:t>Muchinga</a:t>
                      </a:r>
                      <a:r>
                        <a:rPr lang="en-US" sz="1600" kern="1200">
                          <a:solidFill>
                            <a:schemeClr val="dk1"/>
                          </a:solidFill>
                          <a:effectLst/>
                          <a:latin typeface="+mn-lt"/>
                          <a:ea typeface="+mn-ea"/>
                          <a:cs typeface="+mn-cs"/>
                        </a:rPr>
                        <a:t>, Northern, Southern</a:t>
                      </a:r>
                      <a:endParaRPr lang="en-US" sz="1600" b="0" kern="1200">
                        <a:solidFill>
                          <a:schemeClr val="tx1"/>
                        </a:solidFill>
                        <a:effectLst/>
                        <a:latin typeface="+mn-lt"/>
                        <a:ea typeface="+mn-ea"/>
                        <a:cs typeface="+mn-cs"/>
                      </a:endParaRP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Measles coverage at 1 and 2 years</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Breastfeeding within 1 hour of birth </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3403736"/>
                  </a:ext>
                </a:extLst>
              </a:tr>
              <a:tr h="334316">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DPT-Hib-Hep coverage at 1 year</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480702"/>
                  </a:ext>
                </a:extLst>
              </a:tr>
              <a:tr h="399720">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BCG coverage at 1 year</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56594454"/>
                  </a:ext>
                </a:extLst>
              </a:tr>
              <a:tr h="4080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Fully immunized coverage for &lt;1</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46917757"/>
                  </a:ext>
                </a:extLst>
              </a:tr>
              <a:tr h="57745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Breastfeeding within 1 hour of birth (2019-2022)</a:t>
                      </a:r>
                      <a:endParaRPr lang="en-US" sz="1600" kern="1200">
                        <a:solidFill>
                          <a:schemeClr val="tx1"/>
                        </a:solidFill>
                        <a:effectLst/>
                        <a:latin typeface="+mn-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b="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90406578"/>
                  </a:ext>
                </a:extLst>
              </a:tr>
              <a:tr h="58908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Exclusive breastfeeding up to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6 months of age</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4589651"/>
                  </a:ext>
                </a:extLst>
              </a:tr>
              <a:tr h="58908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n-lt"/>
                          <a:ea typeface="+mn-ea"/>
                          <a:cs typeface="+mn-cs"/>
                        </a:rPr>
                        <a:t>Vitamin A at 6 months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101106"/>
                  </a:ext>
                </a:extLst>
              </a:tr>
              <a:tr h="58908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endParaRPr lang="en-US" sz="16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83347517"/>
                  </a:ext>
                </a:extLst>
              </a:tr>
            </a:tbl>
          </a:graphicData>
        </a:graphic>
      </p:graphicFrame>
    </p:spTree>
    <p:extLst>
      <p:ext uri="{BB962C8B-B14F-4D97-AF65-F5344CB8AC3E}">
        <p14:creationId xmlns:p14="http://schemas.microsoft.com/office/powerpoint/2010/main" val="1173721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22</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POSITIVE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4094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9EFF37-9F12-4FA7-8C4C-DBF40FD0A921}"/>
              </a:ext>
            </a:extLst>
          </p:cNvPr>
          <p:cNvSpPr>
            <a:spLocks noGrp="1"/>
          </p:cNvSpPr>
          <p:nvPr>
            <p:ph type="sldNum" sz="quarter" idx="12"/>
          </p:nvPr>
        </p:nvSpPr>
        <p:spPr/>
        <p:txBody>
          <a:bodyPr/>
          <a:lstStyle/>
          <a:p>
            <a:fld id="{42782948-4DBE-204D-AB9E-B65E067054AE}" type="slidenum">
              <a:rPr lang="en-US" smtClean="0"/>
              <a:pPr/>
              <a:t>23</a:t>
            </a:fld>
            <a:endParaRPr lang="en-US"/>
          </a:p>
        </p:txBody>
      </p:sp>
      <p:pic>
        <p:nvPicPr>
          <p:cNvPr id="2" name="Picture 2" descr="Chart&#10;&#10;Description automatically generated">
            <a:extLst>
              <a:ext uri="{FF2B5EF4-FFF2-40B4-BE49-F238E27FC236}">
                <a16:creationId xmlns:a16="http://schemas.microsoft.com/office/drawing/2014/main" id="{1C09B3C5-2FE5-373F-35F2-EF77C6EC2C90}"/>
              </a:ext>
            </a:extLst>
          </p:cNvPr>
          <p:cNvPicPr>
            <a:picLocks noChangeAspect="1"/>
          </p:cNvPicPr>
          <p:nvPr/>
        </p:nvPicPr>
        <p:blipFill>
          <a:blip r:embed="rId3"/>
          <a:stretch>
            <a:fillRect/>
          </a:stretch>
        </p:blipFill>
        <p:spPr>
          <a:xfrm>
            <a:off x="368037" y="694943"/>
            <a:ext cx="8407926" cy="4867746"/>
          </a:xfrm>
          <a:prstGeom prst="rect">
            <a:avLst/>
          </a:prstGeom>
        </p:spPr>
      </p:pic>
    </p:spTree>
    <p:extLst>
      <p:ext uri="{BB962C8B-B14F-4D97-AF65-F5344CB8AC3E}">
        <p14:creationId xmlns:p14="http://schemas.microsoft.com/office/powerpoint/2010/main" val="180589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24</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NEGATIVE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311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BF26D6-A023-40CF-8D22-666728D8B18B}"/>
              </a:ext>
            </a:extLst>
          </p:cNvPr>
          <p:cNvSpPr>
            <a:spLocks noGrp="1"/>
          </p:cNvSpPr>
          <p:nvPr>
            <p:ph type="sldNum" sz="quarter" idx="12"/>
          </p:nvPr>
        </p:nvSpPr>
        <p:spPr/>
        <p:txBody>
          <a:bodyPr/>
          <a:lstStyle/>
          <a:p>
            <a:fld id="{42782948-4DBE-204D-AB9E-B65E067054AE}" type="slidenum">
              <a:rPr lang="en-US" smtClean="0"/>
              <a:pPr/>
              <a:t>25</a:t>
            </a:fld>
            <a:endParaRPr lang="en-US"/>
          </a:p>
        </p:txBody>
      </p:sp>
      <p:pic>
        <p:nvPicPr>
          <p:cNvPr id="3" name="Picture 4" descr="Table&#10;&#10;Description automatically generated">
            <a:extLst>
              <a:ext uri="{FF2B5EF4-FFF2-40B4-BE49-F238E27FC236}">
                <a16:creationId xmlns:a16="http://schemas.microsoft.com/office/drawing/2014/main" id="{21AAEB6D-19EA-9217-E6E4-0C316DE045D7}"/>
              </a:ext>
            </a:extLst>
          </p:cNvPr>
          <p:cNvPicPr>
            <a:picLocks noChangeAspect="1"/>
          </p:cNvPicPr>
          <p:nvPr/>
        </p:nvPicPr>
        <p:blipFill>
          <a:blip r:embed="rId3"/>
          <a:stretch>
            <a:fillRect/>
          </a:stretch>
        </p:blipFill>
        <p:spPr>
          <a:xfrm>
            <a:off x="585141" y="558800"/>
            <a:ext cx="7973718" cy="4865511"/>
          </a:xfrm>
          <a:prstGeom prst="rect">
            <a:avLst/>
          </a:prstGeom>
        </p:spPr>
      </p:pic>
    </p:spTree>
    <p:extLst>
      <p:ext uri="{BB962C8B-B14F-4D97-AF65-F5344CB8AC3E}">
        <p14:creationId xmlns:p14="http://schemas.microsoft.com/office/powerpoint/2010/main" val="209059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26</a:t>
            </a:fld>
            <a:endParaRPr lang="en-US"/>
          </a:p>
        </p:txBody>
      </p:sp>
      <p:pic>
        <p:nvPicPr>
          <p:cNvPr id="2" name="Picture 3" descr="Chart&#10;&#10;Description automatically generated">
            <a:extLst>
              <a:ext uri="{FF2B5EF4-FFF2-40B4-BE49-F238E27FC236}">
                <a16:creationId xmlns:a16="http://schemas.microsoft.com/office/drawing/2014/main" id="{40A6571E-BECE-DF31-F6F8-C8385906BCA7}"/>
              </a:ext>
            </a:extLst>
          </p:cNvPr>
          <p:cNvPicPr>
            <a:picLocks noChangeAspect="1"/>
          </p:cNvPicPr>
          <p:nvPr/>
        </p:nvPicPr>
        <p:blipFill>
          <a:blip r:embed="rId3"/>
          <a:stretch>
            <a:fillRect/>
          </a:stretch>
        </p:blipFill>
        <p:spPr>
          <a:xfrm>
            <a:off x="108612" y="1137186"/>
            <a:ext cx="8916431" cy="5572770"/>
          </a:xfrm>
          <a:prstGeom prst="rect">
            <a:avLst/>
          </a:prstGeom>
        </p:spPr>
      </p:pic>
      <p:sp>
        <p:nvSpPr>
          <p:cNvPr id="4" name="TextBox 3">
            <a:extLst>
              <a:ext uri="{FF2B5EF4-FFF2-40B4-BE49-F238E27FC236}">
                <a16:creationId xmlns:a16="http://schemas.microsoft.com/office/drawing/2014/main" id="{63460D1F-79AD-9AE9-3165-8AB9F249D3B0}"/>
              </a:ext>
            </a:extLst>
          </p:cNvPr>
          <p:cNvSpPr txBox="1"/>
          <p:nvPr/>
        </p:nvSpPr>
        <p:spPr>
          <a:xfrm>
            <a:off x="304110" y="211015"/>
            <a:ext cx="82564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The proportion of infants</a:t>
            </a:r>
            <a:r>
              <a:rPr lang="en-US" b="1">
                <a:solidFill>
                  <a:srgbClr val="FF0000"/>
                </a:solidFill>
              </a:rPr>
              <a:t> </a:t>
            </a:r>
            <a:r>
              <a:rPr lang="en-US" b="1"/>
              <a:t>that are fully immunized has declined in the last two years in Muchinga, Northern and Southern, as well as Northwestern and Western</a:t>
            </a:r>
            <a:endParaRPr lang="en-US">
              <a:ea typeface="+mn-lt"/>
              <a:cs typeface="+mn-lt"/>
            </a:endParaRPr>
          </a:p>
          <a:p>
            <a:endParaRPr lang="en-US" b="1"/>
          </a:p>
        </p:txBody>
      </p:sp>
    </p:spTree>
    <p:extLst>
      <p:ext uri="{BB962C8B-B14F-4D97-AF65-F5344CB8AC3E}">
        <p14:creationId xmlns:p14="http://schemas.microsoft.com/office/powerpoint/2010/main" val="547868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27</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CONSISTENT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540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0698BA-2E0D-469F-A197-61D0177365EC}"/>
              </a:ext>
            </a:extLst>
          </p:cNvPr>
          <p:cNvSpPr>
            <a:spLocks noGrp="1"/>
          </p:cNvSpPr>
          <p:nvPr>
            <p:ph type="sldNum" sz="quarter" idx="12"/>
          </p:nvPr>
        </p:nvSpPr>
        <p:spPr/>
        <p:txBody>
          <a:bodyPr/>
          <a:lstStyle/>
          <a:p>
            <a:fld id="{42782948-4DBE-204D-AB9E-B65E067054AE}" type="slidenum">
              <a:rPr lang="en-US" smtClean="0"/>
              <a:pPr/>
              <a:t>28</a:t>
            </a:fld>
            <a:endParaRPr lang="en-US"/>
          </a:p>
        </p:txBody>
      </p:sp>
      <p:pic>
        <p:nvPicPr>
          <p:cNvPr id="2" name="Picture 2" descr="Chart&#10;&#10;Description automatically generated">
            <a:extLst>
              <a:ext uri="{FF2B5EF4-FFF2-40B4-BE49-F238E27FC236}">
                <a16:creationId xmlns:a16="http://schemas.microsoft.com/office/drawing/2014/main" id="{82C38383-0C8E-EDC5-6094-B0788C00E711}"/>
              </a:ext>
            </a:extLst>
          </p:cNvPr>
          <p:cNvPicPr>
            <a:picLocks noChangeAspect="1"/>
          </p:cNvPicPr>
          <p:nvPr/>
        </p:nvPicPr>
        <p:blipFill>
          <a:blip r:embed="rId3"/>
          <a:stretch>
            <a:fillRect/>
          </a:stretch>
        </p:blipFill>
        <p:spPr>
          <a:xfrm>
            <a:off x="257551" y="472600"/>
            <a:ext cx="8626774" cy="5271343"/>
          </a:xfrm>
          <a:prstGeom prst="rect">
            <a:avLst/>
          </a:prstGeom>
        </p:spPr>
      </p:pic>
    </p:spTree>
    <p:extLst>
      <p:ext uri="{BB962C8B-B14F-4D97-AF65-F5344CB8AC3E}">
        <p14:creationId xmlns:p14="http://schemas.microsoft.com/office/powerpoint/2010/main" val="3022485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29</a:t>
            </a:fld>
            <a:endParaRPr lang="en-US"/>
          </a:p>
        </p:txBody>
      </p:sp>
      <p:pic>
        <p:nvPicPr>
          <p:cNvPr id="2" name="Picture 3" descr="Chart, line chart&#10;&#10;Description automatically generated">
            <a:extLst>
              <a:ext uri="{FF2B5EF4-FFF2-40B4-BE49-F238E27FC236}">
                <a16:creationId xmlns:a16="http://schemas.microsoft.com/office/drawing/2014/main" id="{70D8B668-86FD-F1F9-F5DC-E22E8E10C8B2}"/>
              </a:ext>
            </a:extLst>
          </p:cNvPr>
          <p:cNvPicPr>
            <a:picLocks noChangeAspect="1"/>
          </p:cNvPicPr>
          <p:nvPr/>
        </p:nvPicPr>
        <p:blipFill>
          <a:blip r:embed="rId3"/>
          <a:stretch>
            <a:fillRect/>
          </a:stretch>
        </p:blipFill>
        <p:spPr>
          <a:xfrm>
            <a:off x="41538" y="968964"/>
            <a:ext cx="9102298" cy="4930412"/>
          </a:xfrm>
          <a:prstGeom prst="rect">
            <a:avLst/>
          </a:prstGeom>
        </p:spPr>
      </p:pic>
      <p:sp>
        <p:nvSpPr>
          <p:cNvPr id="4" name="TextBox 3">
            <a:extLst>
              <a:ext uri="{FF2B5EF4-FFF2-40B4-BE49-F238E27FC236}">
                <a16:creationId xmlns:a16="http://schemas.microsoft.com/office/drawing/2014/main" id="{CC4670E9-767D-442A-21D2-2EFC4430021B}"/>
              </a:ext>
            </a:extLst>
          </p:cNvPr>
          <p:cNvSpPr txBox="1"/>
          <p:nvPr/>
        </p:nvSpPr>
        <p:spPr>
          <a:xfrm>
            <a:off x="1214373" y="304111"/>
            <a:ext cx="73048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Provincial-level coverage of the two measles vaccine doses </a:t>
            </a:r>
            <a:endParaRPr lang="en-US"/>
          </a:p>
          <a:p>
            <a:pPr algn="ctr"/>
            <a:r>
              <a:rPr lang="en-US"/>
              <a:t>(Dose 1 among &lt; 1 year old's; Dose 2 among &lt; 2 year old's)</a:t>
            </a:r>
          </a:p>
        </p:txBody>
      </p:sp>
    </p:spTree>
    <p:extLst>
      <p:ext uri="{BB962C8B-B14F-4D97-AF65-F5344CB8AC3E}">
        <p14:creationId xmlns:p14="http://schemas.microsoft.com/office/powerpoint/2010/main" val="116669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614C2-B2D2-4833-89B7-BC5CEEE9710A}"/>
              </a:ext>
            </a:extLst>
          </p:cNvPr>
          <p:cNvSpPr>
            <a:spLocks noGrp="1"/>
          </p:cNvSpPr>
          <p:nvPr>
            <p:ph type="sldNum" sz="quarter" idx="12"/>
          </p:nvPr>
        </p:nvSpPr>
        <p:spPr/>
        <p:txBody>
          <a:bodyPr/>
          <a:lstStyle/>
          <a:p>
            <a:fld id="{42782948-4DBE-204D-AB9E-B65E067054AE}" type="slidenum">
              <a:rPr lang="en-US" smtClean="0"/>
              <a:pPr/>
              <a:t>3</a:t>
            </a:fld>
            <a:endParaRPr lang="en-US"/>
          </a:p>
        </p:txBody>
      </p:sp>
      <p:sp>
        <p:nvSpPr>
          <p:cNvPr id="6" name="Date Placeholder 1">
            <a:extLst>
              <a:ext uri="{FF2B5EF4-FFF2-40B4-BE49-F238E27FC236}">
                <a16:creationId xmlns:a16="http://schemas.microsoft.com/office/drawing/2014/main" id="{84542EDA-71A6-411B-B3E7-C3F3793EFA0E}"/>
              </a:ext>
            </a:extLst>
          </p:cNvPr>
          <p:cNvSpPr txBox="1">
            <a:spLocks/>
          </p:cNvSpPr>
          <p:nvPr/>
        </p:nvSpPr>
        <p:spPr>
          <a:xfrm>
            <a:off x="152400" y="6151966"/>
            <a:ext cx="2133600" cy="184666"/>
          </a:xfrm>
          <a:prstGeom prst="rect">
            <a:avLst/>
          </a:prstGeom>
        </p:spPr>
        <p:txBody>
          <a:bodyPr vert="horz" lIns="91440" tIns="45720" rIns="91440" bIns="45720" rtlCol="0">
            <a:normAutofit fontScale="32500" lnSpcReduction="20000"/>
          </a:bodyPr>
          <a:lstStyle>
            <a:lvl1pPr marL="230188" indent="-230188" algn="l" defTabSz="457200" rtl="0" eaLnBrk="1" latinLnBrk="0" hangingPunct="1">
              <a:spcBef>
                <a:spcPts val="0"/>
              </a:spcBef>
              <a:spcAft>
                <a:spcPts val="1200"/>
              </a:spcAft>
              <a:buFont typeface="Arial"/>
              <a:buChar char="•"/>
              <a:defRPr sz="20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18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fld id="{414FB1AD-D69E-B741-965A-0BAE826C2FA6}" type="datetime1">
              <a:rPr lang="en-US" smtClean="0"/>
              <a:pPr/>
              <a:t>12/19/2022</a:t>
            </a:fld>
            <a:endParaRPr lang="en-US"/>
          </a:p>
        </p:txBody>
      </p:sp>
      <p:sp>
        <p:nvSpPr>
          <p:cNvPr id="9" name="Title 4">
            <a:extLst>
              <a:ext uri="{FF2B5EF4-FFF2-40B4-BE49-F238E27FC236}">
                <a16:creationId xmlns:a16="http://schemas.microsoft.com/office/drawing/2014/main" id="{3CB42DE8-EA14-43D5-8530-2A7B61B1C792}"/>
              </a:ext>
            </a:extLst>
          </p:cNvPr>
          <p:cNvSpPr>
            <a:spLocks noGrp="1"/>
          </p:cNvSpPr>
          <p:nvPr>
            <p:ph type="title"/>
          </p:nvPr>
        </p:nvSpPr>
        <p:spPr>
          <a:xfrm>
            <a:off x="685800" y="625201"/>
            <a:ext cx="7772400" cy="523220"/>
          </a:xfrm>
        </p:spPr>
        <p:txBody>
          <a:bodyPr/>
          <a:lstStyle/>
          <a:p>
            <a:pPr algn="ctr"/>
            <a:r>
              <a:rPr lang="en-US"/>
              <a:t>Maternal and Perinatal Health Dashboard</a:t>
            </a:r>
          </a:p>
        </p:txBody>
      </p:sp>
      <p:graphicFrame>
        <p:nvGraphicFramePr>
          <p:cNvPr id="10" name="Content Placeholder 9">
            <a:extLst>
              <a:ext uri="{FF2B5EF4-FFF2-40B4-BE49-F238E27FC236}">
                <a16:creationId xmlns:a16="http://schemas.microsoft.com/office/drawing/2014/main" id="{9855B57E-2316-473A-8D89-4D156806E1A4}"/>
              </a:ext>
            </a:extLst>
          </p:cNvPr>
          <p:cNvGraphicFramePr>
            <a:graphicFrameLocks noGrp="1"/>
          </p:cNvGraphicFramePr>
          <p:nvPr>
            <p:ph idx="1"/>
            <p:extLst>
              <p:ext uri="{D42A27DB-BD31-4B8C-83A1-F6EECF244321}">
                <p14:modId xmlns:p14="http://schemas.microsoft.com/office/powerpoint/2010/main" val="3079744191"/>
              </p:ext>
            </p:extLst>
          </p:nvPr>
        </p:nvGraphicFramePr>
        <p:xfrm>
          <a:off x="840347" y="1493949"/>
          <a:ext cx="7772400" cy="4201312"/>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953645713"/>
                    </a:ext>
                  </a:extLst>
                </a:gridCol>
                <a:gridCol w="2590800">
                  <a:extLst>
                    <a:ext uri="{9D8B030D-6E8A-4147-A177-3AD203B41FA5}">
                      <a16:colId xmlns:a16="http://schemas.microsoft.com/office/drawing/2014/main" val="2264591021"/>
                    </a:ext>
                  </a:extLst>
                </a:gridCol>
                <a:gridCol w="2590800">
                  <a:extLst>
                    <a:ext uri="{9D8B030D-6E8A-4147-A177-3AD203B41FA5}">
                      <a16:colId xmlns:a16="http://schemas.microsoft.com/office/drawing/2014/main" val="3329882080"/>
                    </a:ext>
                  </a:extLst>
                </a:gridCol>
              </a:tblGrid>
              <a:tr h="633346">
                <a:tc>
                  <a:txBody>
                    <a:bodyPr/>
                    <a:lstStyle/>
                    <a:p>
                      <a:pPr algn="ctr"/>
                      <a:r>
                        <a:rPr lang="en-US"/>
                        <a:t>Negative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a:t>Positive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859423">
                <a:tc>
                  <a:txBody>
                    <a:bodyPr/>
                    <a:lstStyle/>
                    <a:p>
                      <a:pPr marL="0" marR="0" algn="ctr" fontAlgn="t">
                        <a:spcBef>
                          <a:spcPts val="0"/>
                        </a:spcBef>
                        <a:spcAft>
                          <a:spcPts val="0"/>
                        </a:spcAft>
                      </a:pPr>
                      <a:r>
                        <a:rPr lang="en-US" sz="1800" b="0">
                          <a:effectLst/>
                          <a:latin typeface="+mj-lt"/>
                        </a:rPr>
                        <a:t>Institutional deliveries (2022)</a:t>
                      </a: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r>
                        <a:rPr lang="en-US" sz="1800" b="0">
                          <a:effectLst/>
                          <a:latin typeface="+mj-lt"/>
                        </a:rPr>
                        <a:t>1</a:t>
                      </a:r>
                      <a:r>
                        <a:rPr lang="en-US" sz="1800" b="0" baseline="30000">
                          <a:effectLst/>
                          <a:latin typeface="+mj-lt"/>
                        </a:rPr>
                        <a:t>st</a:t>
                      </a:r>
                      <a:r>
                        <a:rPr lang="en-US" sz="1800" b="0">
                          <a:effectLst/>
                          <a:latin typeface="+mj-lt"/>
                        </a:rPr>
                        <a:t> ANC at 1</a:t>
                      </a:r>
                      <a:r>
                        <a:rPr lang="en-US" sz="1800" b="0" baseline="30000">
                          <a:effectLst/>
                          <a:latin typeface="+mj-lt"/>
                        </a:rPr>
                        <a:t>st</a:t>
                      </a:r>
                      <a:r>
                        <a:rPr lang="en-US" sz="1800" b="0">
                          <a:effectLst/>
                          <a:latin typeface="+mj-lt"/>
                        </a:rPr>
                        <a:t> trimester</a:t>
                      </a:r>
                    </a:p>
                    <a:p>
                      <a:pPr marL="0" marR="0" algn="ctr" fontAlgn="t">
                        <a:spcBef>
                          <a:spcPts val="0"/>
                        </a:spcBef>
                        <a:spcAft>
                          <a:spcPts val="0"/>
                        </a:spcAft>
                      </a:pPr>
                      <a:r>
                        <a:rPr lang="en-US" sz="1800" b="0">
                          <a:effectLst/>
                          <a:latin typeface="+mj-lt"/>
                        </a:rPr>
                        <a:t>1</a:t>
                      </a:r>
                      <a:r>
                        <a:rPr lang="en-US" sz="1800" b="0" baseline="30000">
                          <a:effectLst/>
                          <a:latin typeface="+mj-lt"/>
                        </a:rPr>
                        <a:t>st</a:t>
                      </a:r>
                      <a:r>
                        <a:rPr lang="en-US" sz="1800" b="0">
                          <a:effectLst/>
                          <a:latin typeface="+mj-lt"/>
                        </a:rPr>
                        <a:t> ANC at all trimesters</a:t>
                      </a: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Perinatal deaths</a:t>
                      </a:r>
                    </a:p>
                    <a:p>
                      <a:pPr marL="0" marR="0" algn="ctr" fontAlgn="t">
                        <a:spcBef>
                          <a:spcPts val="0"/>
                        </a:spcBef>
                        <a:spcAft>
                          <a:spcPts val="0"/>
                        </a:spcAft>
                      </a:pPr>
                      <a:endParaRPr lang="en-US" sz="1800" b="0" kern="1200">
                        <a:solidFill>
                          <a:schemeClr val="dk1"/>
                        </a:solidFill>
                        <a:effectLst/>
                        <a:latin typeface="+mj-lt"/>
                        <a:ea typeface="+mn-ea"/>
                        <a:cs typeface="+mn-cs"/>
                      </a:endParaRP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3403736"/>
                  </a:ext>
                </a:extLst>
              </a:tr>
              <a:tr h="780837">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PNC within 48 hours of delivery (2022)</a:t>
                      </a:r>
                    </a:p>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r>
                        <a:rPr lang="en-US" sz="1800" b="0">
                          <a:effectLst/>
                          <a:latin typeface="+mj-lt"/>
                        </a:rPr>
                        <a:t>Stillbirth rate (2020-22)</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480702"/>
                  </a:ext>
                </a:extLst>
              </a:tr>
              <a:tr h="859423">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Maternal mortality ratio (2020-22)</a:t>
                      </a:r>
                    </a:p>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r>
                        <a:rPr lang="en-US" sz="1800" b="0">
                          <a:effectLst/>
                          <a:latin typeface="+mj-lt"/>
                        </a:rPr>
                        <a:t>Neonatal deaths</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56594454"/>
                  </a:ext>
                </a:extLst>
              </a:tr>
              <a:tr h="859423">
                <a:tc>
                  <a:txBody>
                    <a:bodyPr/>
                    <a:lstStyle/>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ctr"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46917757"/>
                  </a:ext>
                </a:extLst>
              </a:tr>
            </a:tbl>
          </a:graphicData>
        </a:graphic>
      </p:graphicFrame>
    </p:spTree>
    <p:extLst>
      <p:ext uri="{BB962C8B-B14F-4D97-AF65-F5344CB8AC3E}">
        <p14:creationId xmlns:p14="http://schemas.microsoft.com/office/powerpoint/2010/main" val="2686627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376867-5BE6-4425-8699-9D1C71C32B4F}"/>
              </a:ext>
            </a:extLst>
          </p:cNvPr>
          <p:cNvSpPr>
            <a:spLocks noGrp="1"/>
          </p:cNvSpPr>
          <p:nvPr>
            <p:ph type="sldNum" sz="quarter" idx="12"/>
          </p:nvPr>
        </p:nvSpPr>
        <p:spPr/>
        <p:txBody>
          <a:bodyPr/>
          <a:lstStyle/>
          <a:p>
            <a:fld id="{42782948-4DBE-204D-AB9E-B65E067054AE}" type="slidenum">
              <a:rPr lang="en-US" smtClean="0"/>
              <a:pPr/>
              <a:t>30</a:t>
            </a:fld>
            <a:endParaRPr lang="en-US"/>
          </a:p>
        </p:txBody>
      </p:sp>
      <p:pic>
        <p:nvPicPr>
          <p:cNvPr id="2" name="Picture 2" descr="A picture containing diagram&#10;&#10;Description automatically generated">
            <a:extLst>
              <a:ext uri="{FF2B5EF4-FFF2-40B4-BE49-F238E27FC236}">
                <a16:creationId xmlns:a16="http://schemas.microsoft.com/office/drawing/2014/main" id="{AE54B043-7E5F-4BC8-7F55-CF1967420E3D}"/>
              </a:ext>
            </a:extLst>
          </p:cNvPr>
          <p:cNvPicPr>
            <a:picLocks noChangeAspect="1"/>
          </p:cNvPicPr>
          <p:nvPr/>
        </p:nvPicPr>
        <p:blipFill>
          <a:blip r:embed="rId3"/>
          <a:stretch>
            <a:fillRect/>
          </a:stretch>
        </p:blipFill>
        <p:spPr>
          <a:xfrm>
            <a:off x="240779" y="783969"/>
            <a:ext cx="8660373" cy="5292450"/>
          </a:xfrm>
          <a:prstGeom prst="rect">
            <a:avLst/>
          </a:prstGeom>
        </p:spPr>
      </p:pic>
    </p:spTree>
    <p:extLst>
      <p:ext uri="{BB962C8B-B14F-4D97-AF65-F5344CB8AC3E}">
        <p14:creationId xmlns:p14="http://schemas.microsoft.com/office/powerpoint/2010/main" val="254324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E557E7-4C8A-41E7-BC94-B44282DA3F70}"/>
              </a:ext>
            </a:extLst>
          </p:cNvPr>
          <p:cNvSpPr>
            <a:spLocks noGrp="1"/>
          </p:cNvSpPr>
          <p:nvPr>
            <p:ph type="sldNum" sz="quarter" idx="12"/>
          </p:nvPr>
        </p:nvSpPr>
        <p:spPr/>
        <p:txBody>
          <a:bodyPr/>
          <a:lstStyle/>
          <a:p>
            <a:fld id="{42782948-4DBE-204D-AB9E-B65E067054AE}" type="slidenum">
              <a:rPr lang="en-US" smtClean="0"/>
              <a:pPr/>
              <a:t>31</a:t>
            </a:fld>
            <a:endParaRPr lang="en-US"/>
          </a:p>
        </p:txBody>
      </p:sp>
      <p:pic>
        <p:nvPicPr>
          <p:cNvPr id="2" name="Picture 2">
            <a:extLst>
              <a:ext uri="{FF2B5EF4-FFF2-40B4-BE49-F238E27FC236}">
                <a16:creationId xmlns:a16="http://schemas.microsoft.com/office/drawing/2014/main" id="{61CEA0A3-72B9-EEAD-8872-4F260ED970D9}"/>
              </a:ext>
            </a:extLst>
          </p:cNvPr>
          <p:cNvPicPr>
            <a:picLocks noChangeAspect="1"/>
          </p:cNvPicPr>
          <p:nvPr/>
        </p:nvPicPr>
        <p:blipFill>
          <a:blip r:embed="rId3"/>
          <a:stretch>
            <a:fillRect/>
          </a:stretch>
        </p:blipFill>
        <p:spPr>
          <a:xfrm>
            <a:off x="31034" y="1038537"/>
            <a:ext cx="9081932" cy="5676208"/>
          </a:xfrm>
          <a:prstGeom prst="rect">
            <a:avLst/>
          </a:prstGeom>
        </p:spPr>
      </p:pic>
      <p:sp>
        <p:nvSpPr>
          <p:cNvPr id="6" name="TextBox 5">
            <a:extLst>
              <a:ext uri="{FF2B5EF4-FFF2-40B4-BE49-F238E27FC236}">
                <a16:creationId xmlns:a16="http://schemas.microsoft.com/office/drawing/2014/main" id="{3E62A94E-1222-6CC9-655C-4368763B7F06}"/>
              </a:ext>
            </a:extLst>
          </p:cNvPr>
          <p:cNvSpPr txBox="1"/>
          <p:nvPr/>
        </p:nvSpPr>
        <p:spPr>
          <a:xfrm>
            <a:off x="141669" y="399246"/>
            <a:ext cx="8849932" cy="646331"/>
          </a:xfrm>
          <a:prstGeom prst="rect">
            <a:avLst/>
          </a:prstGeom>
          <a:solidFill>
            <a:schemeClr val="bg1"/>
          </a:solidFill>
        </p:spPr>
        <p:txBody>
          <a:bodyPr wrap="square" rtlCol="0">
            <a:spAutoFit/>
          </a:bodyPr>
          <a:lstStyle/>
          <a:p>
            <a:pPr algn="ctr"/>
            <a:r>
              <a:rPr lang="en-US" b="1"/>
              <a:t>Provincial coverage of DPT1/Hep/Hib has slightly declined in the last year in all FH-supported provinces except for </a:t>
            </a:r>
            <a:r>
              <a:rPr lang="en-US" b="1" err="1"/>
              <a:t>Luapula</a:t>
            </a:r>
            <a:r>
              <a:rPr lang="en-US" b="1"/>
              <a:t> and Northern.</a:t>
            </a:r>
          </a:p>
        </p:txBody>
      </p:sp>
    </p:spTree>
    <p:extLst>
      <p:ext uri="{BB962C8B-B14F-4D97-AF65-F5344CB8AC3E}">
        <p14:creationId xmlns:p14="http://schemas.microsoft.com/office/powerpoint/2010/main" val="2377279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32</a:t>
            </a:fld>
            <a:endParaRPr lang="en-US"/>
          </a:p>
        </p:txBody>
      </p:sp>
      <p:pic>
        <p:nvPicPr>
          <p:cNvPr id="6" name="Picture 6" descr="Chart, scatter chart&#10;&#10;Description automatically generated">
            <a:extLst>
              <a:ext uri="{FF2B5EF4-FFF2-40B4-BE49-F238E27FC236}">
                <a16:creationId xmlns:a16="http://schemas.microsoft.com/office/drawing/2014/main" id="{C4ADAF8D-E475-A2ED-8353-E8F8D8897AA7}"/>
              </a:ext>
            </a:extLst>
          </p:cNvPr>
          <p:cNvPicPr>
            <a:picLocks noChangeAspect="1"/>
          </p:cNvPicPr>
          <p:nvPr/>
        </p:nvPicPr>
        <p:blipFill>
          <a:blip r:embed="rId3"/>
          <a:stretch>
            <a:fillRect/>
          </a:stretch>
        </p:blipFill>
        <p:spPr>
          <a:xfrm>
            <a:off x="221360" y="667646"/>
            <a:ext cx="8690936" cy="4777945"/>
          </a:xfrm>
          <a:prstGeom prst="rect">
            <a:avLst/>
          </a:prstGeom>
        </p:spPr>
      </p:pic>
    </p:spTree>
    <p:extLst>
      <p:ext uri="{BB962C8B-B14F-4D97-AF65-F5344CB8AC3E}">
        <p14:creationId xmlns:p14="http://schemas.microsoft.com/office/powerpoint/2010/main" val="1945578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0FC15-27AE-46B9-9E33-8FEAD9677534}"/>
              </a:ext>
            </a:extLst>
          </p:cNvPr>
          <p:cNvSpPr>
            <a:spLocks noGrp="1"/>
          </p:cNvSpPr>
          <p:nvPr>
            <p:ph type="sldNum" sz="quarter" idx="12"/>
          </p:nvPr>
        </p:nvSpPr>
        <p:spPr/>
        <p:txBody>
          <a:bodyPr/>
          <a:lstStyle/>
          <a:p>
            <a:fld id="{42782948-4DBE-204D-AB9E-B65E067054AE}" type="slidenum">
              <a:rPr lang="en-US" smtClean="0"/>
              <a:pPr/>
              <a:t>33</a:t>
            </a:fld>
            <a:endParaRPr lang="en-US"/>
          </a:p>
        </p:txBody>
      </p:sp>
      <p:pic>
        <p:nvPicPr>
          <p:cNvPr id="2" name="Picture 2" descr="A picture containing diagram&#10;&#10;Description automatically generated">
            <a:extLst>
              <a:ext uri="{FF2B5EF4-FFF2-40B4-BE49-F238E27FC236}">
                <a16:creationId xmlns:a16="http://schemas.microsoft.com/office/drawing/2014/main" id="{E5C278EB-2667-E2CB-A691-6E13823F1027}"/>
              </a:ext>
            </a:extLst>
          </p:cNvPr>
          <p:cNvPicPr>
            <a:picLocks noChangeAspect="1"/>
          </p:cNvPicPr>
          <p:nvPr/>
        </p:nvPicPr>
        <p:blipFill>
          <a:blip r:embed="rId3"/>
          <a:stretch>
            <a:fillRect/>
          </a:stretch>
        </p:blipFill>
        <p:spPr>
          <a:xfrm>
            <a:off x="-4134" y="803716"/>
            <a:ext cx="9148134" cy="5717583"/>
          </a:xfrm>
          <a:prstGeom prst="rect">
            <a:avLst/>
          </a:prstGeom>
        </p:spPr>
      </p:pic>
      <p:sp>
        <p:nvSpPr>
          <p:cNvPr id="7" name="TextBox 6">
            <a:extLst>
              <a:ext uri="{FF2B5EF4-FFF2-40B4-BE49-F238E27FC236}">
                <a16:creationId xmlns:a16="http://schemas.microsoft.com/office/drawing/2014/main" id="{D9CEE29C-6C72-8BB2-1B46-894E9BD57383}"/>
              </a:ext>
            </a:extLst>
          </p:cNvPr>
          <p:cNvSpPr txBox="1"/>
          <p:nvPr/>
        </p:nvSpPr>
        <p:spPr>
          <a:xfrm>
            <a:off x="1292987" y="149985"/>
            <a:ext cx="67493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Muchinga and Southern provinces have experienced steep declines in BCG coverage over the last six months</a:t>
            </a:r>
            <a:endParaRPr lang="en-US"/>
          </a:p>
        </p:txBody>
      </p:sp>
    </p:spTree>
    <p:extLst>
      <p:ext uri="{BB962C8B-B14F-4D97-AF65-F5344CB8AC3E}">
        <p14:creationId xmlns:p14="http://schemas.microsoft.com/office/powerpoint/2010/main" val="1277858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34</a:t>
            </a:fld>
            <a:endParaRPr lang="en-US"/>
          </a:p>
        </p:txBody>
      </p:sp>
      <p:pic>
        <p:nvPicPr>
          <p:cNvPr id="2" name="Picture 3" descr="Chart&#10;&#10;Description automatically generated">
            <a:extLst>
              <a:ext uri="{FF2B5EF4-FFF2-40B4-BE49-F238E27FC236}">
                <a16:creationId xmlns:a16="http://schemas.microsoft.com/office/drawing/2014/main" id="{3F235756-5255-4DED-7AA4-B63BE533ADE3}"/>
              </a:ext>
            </a:extLst>
          </p:cNvPr>
          <p:cNvPicPr>
            <a:picLocks noChangeAspect="1"/>
          </p:cNvPicPr>
          <p:nvPr/>
        </p:nvPicPr>
        <p:blipFill>
          <a:blip r:embed="rId2"/>
          <a:stretch>
            <a:fillRect/>
          </a:stretch>
        </p:blipFill>
        <p:spPr>
          <a:xfrm>
            <a:off x="255919" y="527702"/>
            <a:ext cx="8642507" cy="5282106"/>
          </a:xfrm>
          <a:prstGeom prst="rect">
            <a:avLst/>
          </a:prstGeom>
        </p:spPr>
      </p:pic>
    </p:spTree>
    <p:extLst>
      <p:ext uri="{BB962C8B-B14F-4D97-AF65-F5344CB8AC3E}">
        <p14:creationId xmlns:p14="http://schemas.microsoft.com/office/powerpoint/2010/main" val="290163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35</a:t>
            </a:fld>
            <a:endParaRPr lang="en-US"/>
          </a:p>
        </p:txBody>
      </p:sp>
      <p:pic>
        <p:nvPicPr>
          <p:cNvPr id="4" name="Picture 4">
            <a:extLst>
              <a:ext uri="{FF2B5EF4-FFF2-40B4-BE49-F238E27FC236}">
                <a16:creationId xmlns:a16="http://schemas.microsoft.com/office/drawing/2014/main" id="{4C6965EB-06A1-0C5C-8399-1A296F16F316}"/>
              </a:ext>
            </a:extLst>
          </p:cNvPr>
          <p:cNvPicPr>
            <a:picLocks noChangeAspect="1"/>
          </p:cNvPicPr>
          <p:nvPr/>
        </p:nvPicPr>
        <p:blipFill>
          <a:blip r:embed="rId3"/>
          <a:stretch>
            <a:fillRect/>
          </a:stretch>
        </p:blipFill>
        <p:spPr>
          <a:xfrm>
            <a:off x="150332" y="910893"/>
            <a:ext cx="8850231" cy="5531395"/>
          </a:xfrm>
          <a:prstGeom prst="rect">
            <a:avLst/>
          </a:prstGeom>
        </p:spPr>
      </p:pic>
      <p:sp>
        <p:nvSpPr>
          <p:cNvPr id="2" name="TextBox 1">
            <a:extLst>
              <a:ext uri="{FF2B5EF4-FFF2-40B4-BE49-F238E27FC236}">
                <a16:creationId xmlns:a16="http://schemas.microsoft.com/office/drawing/2014/main" id="{E8BE1395-3055-2508-094A-B5B8747AEC02}"/>
              </a:ext>
            </a:extLst>
          </p:cNvPr>
          <p:cNvSpPr txBox="1"/>
          <p:nvPr/>
        </p:nvSpPr>
        <p:spPr>
          <a:xfrm>
            <a:off x="62066" y="149985"/>
            <a:ext cx="90198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b="1"/>
          </a:p>
        </p:txBody>
      </p:sp>
      <p:sp>
        <p:nvSpPr>
          <p:cNvPr id="7" name="TextBox 6">
            <a:extLst>
              <a:ext uri="{FF2B5EF4-FFF2-40B4-BE49-F238E27FC236}">
                <a16:creationId xmlns:a16="http://schemas.microsoft.com/office/drawing/2014/main" id="{53523C5B-7719-A396-0615-8CEF3402914A}"/>
              </a:ext>
            </a:extLst>
          </p:cNvPr>
          <p:cNvSpPr txBox="1"/>
          <p:nvPr/>
        </p:nvSpPr>
        <p:spPr>
          <a:xfrm>
            <a:off x="243082" y="263769"/>
            <a:ext cx="86733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Provincial-level coverage of  Vitamin A 1st Dose has been relatively constant in FH-supported provinces over the last year</a:t>
            </a:r>
            <a:endParaRPr lang="en-US"/>
          </a:p>
        </p:txBody>
      </p:sp>
    </p:spTree>
    <p:extLst>
      <p:ext uri="{BB962C8B-B14F-4D97-AF65-F5344CB8AC3E}">
        <p14:creationId xmlns:p14="http://schemas.microsoft.com/office/powerpoint/2010/main" val="1972642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36</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09600" y="2743200"/>
            <a:ext cx="7924800" cy="685800"/>
          </a:xfrm>
        </p:spPr>
        <p:txBody>
          <a:bodyPr>
            <a:normAutofit/>
          </a:bodyPr>
          <a:lstStyle/>
          <a:p>
            <a:r>
              <a:rPr lang="en-US" kern="1400" spc="-50">
                <a:solidFill>
                  <a:schemeClr val="bg1"/>
                </a:solidFill>
                <a:ea typeface="MS Gothic" panose="020B0609070205080204" pitchFamily="49" charset="-128"/>
                <a:cs typeface="Times New Roman" panose="02020603050405020304" pitchFamily="18" charset="0"/>
              </a:rPr>
              <a:t>Family Planning</a:t>
            </a:r>
            <a:endParaRPr lang="en-ZA"/>
          </a:p>
        </p:txBody>
      </p:sp>
    </p:spTree>
    <p:extLst>
      <p:ext uri="{BB962C8B-B14F-4D97-AF65-F5344CB8AC3E}">
        <p14:creationId xmlns:p14="http://schemas.microsoft.com/office/powerpoint/2010/main" val="3325330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614C2-B2D2-4833-89B7-BC5CEEE9710A}"/>
              </a:ext>
            </a:extLst>
          </p:cNvPr>
          <p:cNvSpPr>
            <a:spLocks noGrp="1"/>
          </p:cNvSpPr>
          <p:nvPr>
            <p:ph type="sldNum" sz="quarter" idx="12"/>
          </p:nvPr>
        </p:nvSpPr>
        <p:spPr/>
        <p:txBody>
          <a:bodyPr/>
          <a:lstStyle/>
          <a:p>
            <a:fld id="{42782948-4DBE-204D-AB9E-B65E067054AE}" type="slidenum">
              <a:rPr lang="en-US" smtClean="0"/>
              <a:pPr/>
              <a:t>37</a:t>
            </a:fld>
            <a:endParaRPr lang="en-US"/>
          </a:p>
        </p:txBody>
      </p:sp>
      <p:sp>
        <p:nvSpPr>
          <p:cNvPr id="6" name="Date Placeholder 1">
            <a:extLst>
              <a:ext uri="{FF2B5EF4-FFF2-40B4-BE49-F238E27FC236}">
                <a16:creationId xmlns:a16="http://schemas.microsoft.com/office/drawing/2014/main" id="{84542EDA-71A6-411B-B3E7-C3F3793EFA0E}"/>
              </a:ext>
            </a:extLst>
          </p:cNvPr>
          <p:cNvSpPr txBox="1">
            <a:spLocks/>
          </p:cNvSpPr>
          <p:nvPr/>
        </p:nvSpPr>
        <p:spPr>
          <a:xfrm>
            <a:off x="152400" y="6151966"/>
            <a:ext cx="2133600" cy="184666"/>
          </a:xfrm>
          <a:prstGeom prst="rect">
            <a:avLst/>
          </a:prstGeom>
        </p:spPr>
        <p:txBody>
          <a:bodyPr vert="horz" lIns="91440" tIns="45720" rIns="91440" bIns="45720" rtlCol="0">
            <a:normAutofit fontScale="32500" lnSpcReduction="20000"/>
          </a:bodyPr>
          <a:lstStyle>
            <a:lvl1pPr marL="230188" indent="-230188" algn="l" defTabSz="457200" rtl="0" eaLnBrk="1" latinLnBrk="0" hangingPunct="1">
              <a:spcBef>
                <a:spcPts val="0"/>
              </a:spcBef>
              <a:spcAft>
                <a:spcPts val="1200"/>
              </a:spcAft>
              <a:buFont typeface="Arial"/>
              <a:buChar char="•"/>
              <a:defRPr sz="20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18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fld id="{414FB1AD-D69E-B741-965A-0BAE826C2FA6}" type="datetime1">
              <a:rPr lang="en-US" smtClean="0"/>
              <a:pPr/>
              <a:t>12/19/2022</a:t>
            </a:fld>
            <a:endParaRPr lang="en-US"/>
          </a:p>
        </p:txBody>
      </p:sp>
      <p:sp>
        <p:nvSpPr>
          <p:cNvPr id="9" name="Title 4">
            <a:extLst>
              <a:ext uri="{FF2B5EF4-FFF2-40B4-BE49-F238E27FC236}">
                <a16:creationId xmlns:a16="http://schemas.microsoft.com/office/drawing/2014/main" id="{3CB42DE8-EA14-43D5-8530-2A7B61B1C792}"/>
              </a:ext>
            </a:extLst>
          </p:cNvPr>
          <p:cNvSpPr>
            <a:spLocks noGrp="1"/>
          </p:cNvSpPr>
          <p:nvPr>
            <p:ph type="title"/>
          </p:nvPr>
        </p:nvSpPr>
        <p:spPr>
          <a:xfrm>
            <a:off x="686104" y="585346"/>
            <a:ext cx="7772400" cy="523220"/>
          </a:xfrm>
        </p:spPr>
        <p:txBody>
          <a:bodyPr/>
          <a:lstStyle/>
          <a:p>
            <a:pPr algn="ctr"/>
            <a:r>
              <a:rPr lang="en-US"/>
              <a:t>Family Planning Dashboard</a:t>
            </a:r>
          </a:p>
        </p:txBody>
      </p:sp>
      <p:graphicFrame>
        <p:nvGraphicFramePr>
          <p:cNvPr id="8" name="Content Placeholder 9">
            <a:extLst>
              <a:ext uri="{FF2B5EF4-FFF2-40B4-BE49-F238E27FC236}">
                <a16:creationId xmlns:a16="http://schemas.microsoft.com/office/drawing/2014/main" id="{71204AE8-F3E5-3046-C0BE-95A3EA61F8C9}"/>
              </a:ext>
            </a:extLst>
          </p:cNvPr>
          <p:cNvGraphicFramePr>
            <a:graphicFrameLocks noGrp="1"/>
          </p:cNvGraphicFramePr>
          <p:nvPr>
            <p:ph idx="1"/>
            <p:extLst>
              <p:ext uri="{D42A27DB-BD31-4B8C-83A1-F6EECF244321}">
                <p14:modId xmlns:p14="http://schemas.microsoft.com/office/powerpoint/2010/main" val="2257603102"/>
              </p:ext>
            </p:extLst>
          </p:nvPr>
        </p:nvGraphicFramePr>
        <p:xfrm>
          <a:off x="1126067" y="1261009"/>
          <a:ext cx="7086600" cy="5378142"/>
        </p:xfrm>
        <a:graphic>
          <a:graphicData uri="http://schemas.openxmlformats.org/drawingml/2006/table">
            <a:tbl>
              <a:tblPr firstRow="1" bandRow="1">
                <a:tableStyleId>{5C22544A-7EE6-4342-B048-85BDC9FD1C3A}</a:tableStyleId>
              </a:tblPr>
              <a:tblGrid>
                <a:gridCol w="2291334">
                  <a:extLst>
                    <a:ext uri="{9D8B030D-6E8A-4147-A177-3AD203B41FA5}">
                      <a16:colId xmlns:a16="http://schemas.microsoft.com/office/drawing/2014/main" val="953645713"/>
                    </a:ext>
                  </a:extLst>
                </a:gridCol>
                <a:gridCol w="2176681">
                  <a:extLst>
                    <a:ext uri="{9D8B030D-6E8A-4147-A177-3AD203B41FA5}">
                      <a16:colId xmlns:a16="http://schemas.microsoft.com/office/drawing/2014/main" val="2264591021"/>
                    </a:ext>
                  </a:extLst>
                </a:gridCol>
                <a:gridCol w="2618585">
                  <a:extLst>
                    <a:ext uri="{9D8B030D-6E8A-4147-A177-3AD203B41FA5}">
                      <a16:colId xmlns:a16="http://schemas.microsoft.com/office/drawing/2014/main" val="3329882080"/>
                    </a:ext>
                  </a:extLst>
                </a:gridCol>
              </a:tblGrid>
              <a:tr h="383784">
                <a:tc>
                  <a:txBody>
                    <a:bodyPr/>
                    <a:lstStyle/>
                    <a:p>
                      <a:pPr algn="ctr"/>
                      <a:r>
                        <a:rPr lang="en-US"/>
                        <a:t>Negative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solidFill>
                            <a:schemeClr val="tx1">
                              <a:lumMod val="65000"/>
                              <a:lumOff val="35000"/>
                            </a:schemeClr>
                          </a:solidFill>
                        </a:rPr>
                        <a:t>Mixed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a:t>Positive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13537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Number of women of reproductive age visited by CHA/CBD </a:t>
                      </a:r>
                    </a:p>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effectLst/>
                          <a:latin typeface="+mj-lt"/>
                        </a:rPr>
                        <a:t>% of clients discontinuing LARC:</a:t>
                      </a:r>
                    </a:p>
                    <a:p>
                      <a:pPr marL="285750" marR="0" indent="-285750" fontAlgn="t">
                        <a:spcBef>
                          <a:spcPts val="0"/>
                        </a:spcBef>
                        <a:spcAft>
                          <a:spcPts val="0"/>
                        </a:spcAft>
                        <a:buFont typeface="Wingdings" panose="05000000000000000000" pitchFamily="2" charset="2"/>
                        <a:buChar char="â"/>
                      </a:pPr>
                      <a:r>
                        <a:rPr lang="en-US" sz="1800" b="0">
                          <a:effectLst/>
                          <a:latin typeface="+mj-lt"/>
                          <a:sym typeface="Wingdings" panose="05000000000000000000" pitchFamily="2" charset="2"/>
                        </a:rPr>
                        <a:t>from 2019-mid-2021</a:t>
                      </a:r>
                    </a:p>
                    <a:p>
                      <a:pPr marL="0" marR="0" indent="0" fontAlgn="t">
                        <a:spcBef>
                          <a:spcPts val="0"/>
                        </a:spcBef>
                        <a:spcAft>
                          <a:spcPts val="0"/>
                        </a:spcAft>
                        <a:buFont typeface="Wingdings" panose="05000000000000000000" pitchFamily="2" charset="2"/>
                        <a:buNone/>
                      </a:pPr>
                      <a:r>
                        <a:rPr lang="en-US" sz="1800" b="0">
                          <a:effectLst/>
                          <a:latin typeface="+mj-lt"/>
                          <a:sym typeface="Wingdings" panose="05000000000000000000" pitchFamily="2" charset="2"/>
                        </a:rPr>
                        <a:t> since mid-2021</a:t>
                      </a:r>
                      <a:endParaRPr lang="en-US" sz="1800" b="0">
                        <a:effectLst/>
                        <a:latin typeface="+mj-lt"/>
                      </a:endParaRP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solidFill>
                            <a:srgbClr val="000000"/>
                          </a:solidFill>
                          <a:effectLst/>
                          <a:latin typeface="+mj-lt"/>
                        </a:rPr>
                        <a:t>Coverage of modern FP use among women of reproductive age</a:t>
                      </a:r>
                    </a:p>
                  </a:txBody>
                  <a:tcPr marL="50800" marR="50800" marT="50800" marB="50800">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3403736"/>
                  </a:ext>
                </a:extLst>
              </a:tr>
              <a:tr h="84961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Number of first-time users of modern FP methods</a:t>
                      </a: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en-US" sz="1800" b="0" kern="1200">
                        <a:solidFill>
                          <a:schemeClr val="dk1"/>
                        </a:solidFill>
                        <a:effectLst/>
                        <a:latin typeface="+mn-lt"/>
                        <a:ea typeface="+mn-ea"/>
                        <a:cs typeface="+mn-cs"/>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solidFill>
                            <a:srgbClr val="000000"/>
                          </a:solidFill>
                          <a:effectLst/>
                          <a:latin typeface="+mj-lt"/>
                        </a:rPr>
                        <a:t>Proportion of new FP acceptors</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480702"/>
                  </a:ext>
                </a:extLst>
              </a:tr>
              <a:tr h="135377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Number of women using DMPA-IM among &gt;20 </a:t>
                      </a:r>
                      <a:r>
                        <a:rPr lang="en-US" sz="1800" b="0" kern="1200" err="1">
                          <a:solidFill>
                            <a:schemeClr val="dk1"/>
                          </a:solidFill>
                          <a:effectLst/>
                          <a:latin typeface="+mn-lt"/>
                          <a:ea typeface="+mn-ea"/>
                          <a:cs typeface="+mn-cs"/>
                        </a:rPr>
                        <a:t>yr</a:t>
                      </a:r>
                      <a:r>
                        <a:rPr lang="en-US" sz="1800" b="0" kern="1200">
                          <a:solidFill>
                            <a:schemeClr val="dk1"/>
                          </a:solidFill>
                          <a:effectLst/>
                          <a:latin typeface="+mn-lt"/>
                          <a:ea typeface="+mn-ea"/>
                          <a:cs typeface="+mn-cs"/>
                        </a:rPr>
                        <a:t> old women in Q2</a:t>
                      </a:r>
                    </a:p>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Number of women adopting modern FP methods </a:t>
                      </a:r>
                    </a:p>
                    <a:p>
                      <a:pPr marL="285750" marR="0" lvl="0" indent="-285750" algn="l" defTabSz="914400" rtl="0" eaLnBrk="1" fontAlgn="t" latinLnBrk="0" hangingPunct="1">
                        <a:lnSpc>
                          <a:spcPct val="100000"/>
                        </a:lnSpc>
                        <a:spcBef>
                          <a:spcPts val="0"/>
                        </a:spcBef>
                        <a:spcAft>
                          <a:spcPts val="0"/>
                        </a:spcAft>
                        <a:buClrTx/>
                        <a:buSzTx/>
                        <a:buFont typeface="Wingdings" panose="05000000000000000000" pitchFamily="2" charset="2"/>
                        <a:buChar char="â"/>
                        <a:tabLst/>
                        <a:defRPr/>
                      </a:pPr>
                      <a:r>
                        <a:rPr lang="en-US" sz="1800" b="0" kern="1200">
                          <a:solidFill>
                            <a:schemeClr val="dk1"/>
                          </a:solidFill>
                          <a:effectLst/>
                          <a:latin typeface="+mn-lt"/>
                          <a:ea typeface="+mn-ea"/>
                          <a:cs typeface="+mn-cs"/>
                        </a:rPr>
                        <a:t>since Oct 2020 but</a:t>
                      </a:r>
                    </a:p>
                    <a:p>
                      <a:pPr marL="0" marR="0" lvl="0" indent="0" algn="l" defTabSz="914400" rtl="0" eaLnBrk="1" fontAlgn="t" latinLnBrk="0" hangingPunct="1">
                        <a:lnSpc>
                          <a:spcPct val="100000"/>
                        </a:lnSpc>
                        <a:spcBef>
                          <a:spcPts val="0"/>
                        </a:spcBef>
                        <a:spcAft>
                          <a:spcPts val="0"/>
                        </a:spcAft>
                        <a:buClrTx/>
                        <a:buSzTx/>
                        <a:buFont typeface="Wingdings" panose="05000000000000000000" pitchFamily="2" charset="2"/>
                        <a:buNone/>
                        <a:tabLst/>
                        <a:defRPr/>
                      </a:pPr>
                      <a:r>
                        <a:rPr lang="en-US" sz="1800" b="0" kern="1200">
                          <a:solidFill>
                            <a:schemeClr val="dk1"/>
                          </a:solidFill>
                          <a:effectLst/>
                          <a:latin typeface="+mn-lt"/>
                          <a:ea typeface="+mn-ea"/>
                          <a:cs typeface="+mn-cs"/>
                          <a:sym typeface="Wingdings" panose="05000000000000000000" pitchFamily="2" charset="2"/>
                        </a:rPr>
                        <a:t> </a:t>
                      </a:r>
                      <a:r>
                        <a:rPr lang="en-US" sz="1800" b="0" kern="1200">
                          <a:solidFill>
                            <a:schemeClr val="dk1"/>
                          </a:solidFill>
                          <a:effectLst/>
                          <a:latin typeface="+mn-lt"/>
                          <a:ea typeface="+mn-ea"/>
                          <a:cs typeface="+mn-cs"/>
                        </a:rPr>
                        <a:t>in Q2</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solidFill>
                            <a:srgbClr val="000000"/>
                          </a:solidFill>
                          <a:effectLst/>
                          <a:latin typeface="+mj-lt"/>
                        </a:rPr>
                        <a:t>Number of clients accessing implants and IUDS</a:t>
                      </a: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56594454"/>
                  </a:ext>
                </a:extLst>
              </a:tr>
              <a:tr h="597530">
                <a:tc>
                  <a:txBody>
                    <a:bodyPr/>
                    <a:lstStyle/>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fontAlgn="t">
                        <a:spcBef>
                          <a:spcPts val="0"/>
                        </a:spcBef>
                        <a:spcAft>
                          <a:spcPts val="0"/>
                        </a:spcAft>
                      </a:pPr>
                      <a:r>
                        <a:rPr lang="en-US" sz="1800" b="0">
                          <a:effectLst/>
                          <a:latin typeface="+mj-lt"/>
                        </a:rPr>
                        <a:t>DMPA-SC utilization among women &gt;=20 </a:t>
                      </a:r>
                      <a:r>
                        <a:rPr lang="en-US" sz="1800" b="0" err="1">
                          <a:effectLst/>
                          <a:latin typeface="+mj-lt"/>
                        </a:rPr>
                        <a:t>yrs</a:t>
                      </a:r>
                      <a:endParaRPr lang="en-US" sz="1800" b="0">
                        <a:effectLst/>
                        <a:latin typeface="+mj-lt"/>
                      </a:endParaRPr>
                    </a:p>
                  </a:txBody>
                  <a:tcPr marL="50800" marR="50800" marT="50800" marB="50800">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46917757"/>
                  </a:ext>
                </a:extLst>
              </a:tr>
              <a:tr h="47315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endParaRPr lang="en-US" sz="12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4589651"/>
                  </a:ext>
                </a:extLst>
              </a:tr>
            </a:tbl>
          </a:graphicData>
        </a:graphic>
      </p:graphicFrame>
    </p:spTree>
    <p:extLst>
      <p:ext uri="{BB962C8B-B14F-4D97-AF65-F5344CB8AC3E}">
        <p14:creationId xmlns:p14="http://schemas.microsoft.com/office/powerpoint/2010/main" val="2090880817"/>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38</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POSITIVE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9254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865B34-02DF-3197-E8B9-163BB9683E83}"/>
              </a:ext>
            </a:extLst>
          </p:cNvPr>
          <p:cNvSpPr>
            <a:spLocks noGrp="1"/>
          </p:cNvSpPr>
          <p:nvPr>
            <p:ph type="sldNum" sz="quarter" idx="4"/>
          </p:nvPr>
        </p:nvSpPr>
        <p:spPr/>
        <p:txBody>
          <a:bodyPr/>
          <a:lstStyle/>
          <a:p>
            <a:fld id="{42782948-4DBE-204D-AB9E-B65E067054AE}" type="slidenum">
              <a:rPr lang="en-US" smtClean="0"/>
              <a:pPr/>
              <a:t>39</a:t>
            </a:fld>
            <a:endParaRPr lang="en-US"/>
          </a:p>
        </p:txBody>
      </p:sp>
      <p:pic>
        <p:nvPicPr>
          <p:cNvPr id="2" name="Picture 3" descr="Chart, line chart, scatter chart&#10;&#10;Description automatically generated">
            <a:extLst>
              <a:ext uri="{FF2B5EF4-FFF2-40B4-BE49-F238E27FC236}">
                <a16:creationId xmlns:a16="http://schemas.microsoft.com/office/drawing/2014/main" id="{FFDD10A3-03A6-E76C-8381-5E6A1AD763CB}"/>
              </a:ext>
            </a:extLst>
          </p:cNvPr>
          <p:cNvPicPr>
            <a:picLocks noChangeAspect="1"/>
          </p:cNvPicPr>
          <p:nvPr/>
        </p:nvPicPr>
        <p:blipFill>
          <a:blip r:embed="rId4"/>
          <a:stretch>
            <a:fillRect/>
          </a:stretch>
        </p:blipFill>
        <p:spPr>
          <a:xfrm>
            <a:off x="299230" y="590728"/>
            <a:ext cx="8537943" cy="5030994"/>
          </a:xfrm>
          <a:prstGeom prst="rect">
            <a:avLst/>
          </a:prstGeom>
        </p:spPr>
      </p:pic>
      <p:sp>
        <p:nvSpPr>
          <p:cNvPr id="4" name="TextBox 3">
            <a:extLst>
              <a:ext uri="{FF2B5EF4-FFF2-40B4-BE49-F238E27FC236}">
                <a16:creationId xmlns:a16="http://schemas.microsoft.com/office/drawing/2014/main" id="{4B5C3AF4-33F4-E0A6-4BCF-7F082B3BF1A9}"/>
              </a:ext>
            </a:extLst>
          </p:cNvPr>
          <p:cNvSpPr txBox="1"/>
          <p:nvPr/>
        </p:nvSpPr>
        <p:spPr>
          <a:xfrm>
            <a:off x="1710267" y="590728"/>
            <a:ext cx="6036733" cy="584775"/>
          </a:xfrm>
          <a:prstGeom prst="rect">
            <a:avLst/>
          </a:prstGeom>
          <a:solidFill>
            <a:schemeClr val="bg1"/>
          </a:solidFill>
        </p:spPr>
        <p:txBody>
          <a:bodyPr wrap="square" rtlCol="0">
            <a:spAutoFit/>
          </a:bodyPr>
          <a:lstStyle/>
          <a:p>
            <a:r>
              <a:rPr lang="en-US" sz="1600" dirty="0"/>
              <a:t>The proportion of women using implants and IUDs among those visited by CHA/CBDs has steadily increased since 2018</a:t>
            </a:r>
          </a:p>
        </p:txBody>
      </p:sp>
    </p:spTree>
    <p:extLst>
      <p:ext uri="{BB962C8B-B14F-4D97-AF65-F5344CB8AC3E}">
        <p14:creationId xmlns:p14="http://schemas.microsoft.com/office/powerpoint/2010/main" val="408357153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4</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POSITIVE and CONSISTENT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1255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865B34-02DF-3197-E8B9-163BB9683E83}"/>
              </a:ext>
            </a:extLst>
          </p:cNvPr>
          <p:cNvSpPr>
            <a:spLocks noGrp="1"/>
          </p:cNvSpPr>
          <p:nvPr>
            <p:ph type="sldNum" sz="quarter" idx="4"/>
          </p:nvPr>
        </p:nvSpPr>
        <p:spPr/>
        <p:txBody>
          <a:bodyPr/>
          <a:lstStyle/>
          <a:p>
            <a:fld id="{42782948-4DBE-204D-AB9E-B65E067054AE}" type="slidenum">
              <a:rPr lang="en-US" smtClean="0"/>
              <a:pPr/>
              <a:t>40</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336983FB-7381-2FEC-2F8D-DD6BF1621D26}"/>
              </a:ext>
            </a:extLst>
          </p:cNvPr>
          <p:cNvPicPr>
            <a:picLocks noChangeAspect="1"/>
          </p:cNvPicPr>
          <p:nvPr/>
        </p:nvPicPr>
        <p:blipFill>
          <a:blip r:embed="rId4"/>
          <a:stretch>
            <a:fillRect/>
          </a:stretch>
        </p:blipFill>
        <p:spPr>
          <a:xfrm>
            <a:off x="0" y="568960"/>
            <a:ext cx="9016608" cy="5327996"/>
          </a:xfrm>
          <a:prstGeom prst="rect">
            <a:avLst/>
          </a:prstGeom>
        </p:spPr>
      </p:pic>
    </p:spTree>
    <p:extLst>
      <p:ext uri="{BB962C8B-B14F-4D97-AF65-F5344CB8AC3E}">
        <p14:creationId xmlns:p14="http://schemas.microsoft.com/office/powerpoint/2010/main" val="2002532831"/>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E3C38D-6E6F-43E9-BC40-897027775270}"/>
              </a:ext>
            </a:extLst>
          </p:cNvPr>
          <p:cNvSpPr>
            <a:spLocks noGrp="1"/>
          </p:cNvSpPr>
          <p:nvPr>
            <p:ph type="sldNum" sz="quarter" idx="4"/>
          </p:nvPr>
        </p:nvSpPr>
        <p:spPr/>
        <p:txBody>
          <a:bodyPr/>
          <a:lstStyle/>
          <a:p>
            <a:fld id="{42782948-4DBE-204D-AB9E-B65E067054AE}" type="slidenum">
              <a:rPr lang="en-US" smtClean="0"/>
              <a:pPr/>
              <a:t>41</a:t>
            </a:fld>
            <a:endParaRPr lang="en-US"/>
          </a:p>
        </p:txBody>
      </p:sp>
      <p:pic>
        <p:nvPicPr>
          <p:cNvPr id="2" name="Picture 3" descr="Chart, scatter chart&#10;&#10;Description automatically generated">
            <a:extLst>
              <a:ext uri="{FF2B5EF4-FFF2-40B4-BE49-F238E27FC236}">
                <a16:creationId xmlns:a16="http://schemas.microsoft.com/office/drawing/2014/main" id="{5EB20438-4740-CBC8-2BB6-F717E5F97580}"/>
              </a:ext>
            </a:extLst>
          </p:cNvPr>
          <p:cNvPicPr>
            <a:picLocks noChangeAspect="1"/>
          </p:cNvPicPr>
          <p:nvPr/>
        </p:nvPicPr>
        <p:blipFill>
          <a:blip r:embed="rId3"/>
          <a:stretch>
            <a:fillRect/>
          </a:stretch>
        </p:blipFill>
        <p:spPr>
          <a:xfrm>
            <a:off x="255565" y="571996"/>
            <a:ext cx="8736035" cy="5336963"/>
          </a:xfrm>
          <a:prstGeom prst="rect">
            <a:avLst/>
          </a:prstGeom>
        </p:spPr>
      </p:pic>
    </p:spTree>
    <p:extLst>
      <p:ext uri="{BB962C8B-B14F-4D97-AF65-F5344CB8AC3E}">
        <p14:creationId xmlns:p14="http://schemas.microsoft.com/office/powerpoint/2010/main" val="749796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42</a:t>
            </a:fld>
            <a:endParaRPr lang="en-US"/>
          </a:p>
        </p:txBody>
      </p:sp>
      <p:pic>
        <p:nvPicPr>
          <p:cNvPr id="2" name="Picture 3" descr="Chart, line chart&#10;&#10;Description automatically generated">
            <a:extLst>
              <a:ext uri="{FF2B5EF4-FFF2-40B4-BE49-F238E27FC236}">
                <a16:creationId xmlns:a16="http://schemas.microsoft.com/office/drawing/2014/main" id="{A845DCAD-EDE9-A608-2C34-67B8DACA0A43}"/>
              </a:ext>
            </a:extLst>
          </p:cNvPr>
          <p:cNvPicPr>
            <a:picLocks noChangeAspect="1"/>
          </p:cNvPicPr>
          <p:nvPr/>
        </p:nvPicPr>
        <p:blipFill>
          <a:blip r:embed="rId4"/>
          <a:stretch>
            <a:fillRect/>
          </a:stretch>
        </p:blipFill>
        <p:spPr>
          <a:xfrm>
            <a:off x="292885" y="561382"/>
            <a:ext cx="8549699" cy="5224815"/>
          </a:xfrm>
          <a:prstGeom prst="rect">
            <a:avLst/>
          </a:prstGeom>
        </p:spPr>
      </p:pic>
    </p:spTree>
    <p:extLst>
      <p:ext uri="{BB962C8B-B14F-4D97-AF65-F5344CB8AC3E}">
        <p14:creationId xmlns:p14="http://schemas.microsoft.com/office/powerpoint/2010/main" val="10888697"/>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43</a:t>
            </a:fld>
            <a:endParaRPr lang="en-US"/>
          </a:p>
        </p:txBody>
      </p:sp>
      <p:pic>
        <p:nvPicPr>
          <p:cNvPr id="5" name="Picture 4">
            <a:extLst>
              <a:ext uri="{FF2B5EF4-FFF2-40B4-BE49-F238E27FC236}">
                <a16:creationId xmlns:a16="http://schemas.microsoft.com/office/drawing/2014/main" id="{D98093DD-C61A-5462-4F3F-EF06E512347A}"/>
              </a:ext>
            </a:extLst>
          </p:cNvPr>
          <p:cNvPicPr>
            <a:picLocks noChangeAspect="1"/>
          </p:cNvPicPr>
          <p:nvPr/>
        </p:nvPicPr>
        <p:blipFill>
          <a:blip r:embed="rId4"/>
          <a:srcRect/>
          <a:stretch/>
        </p:blipFill>
        <p:spPr>
          <a:xfrm>
            <a:off x="185226" y="528320"/>
            <a:ext cx="8755574" cy="4377787"/>
          </a:xfrm>
          <a:prstGeom prst="rect">
            <a:avLst/>
          </a:prstGeom>
        </p:spPr>
      </p:pic>
    </p:spTree>
    <p:extLst>
      <p:ext uri="{BB962C8B-B14F-4D97-AF65-F5344CB8AC3E}">
        <p14:creationId xmlns:p14="http://schemas.microsoft.com/office/powerpoint/2010/main" val="1112291314"/>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44</a:t>
            </a:fld>
            <a:endParaRPr lang="en-US"/>
          </a:p>
        </p:txBody>
      </p:sp>
      <p:pic>
        <p:nvPicPr>
          <p:cNvPr id="5" name="Picture 4">
            <a:extLst>
              <a:ext uri="{FF2B5EF4-FFF2-40B4-BE49-F238E27FC236}">
                <a16:creationId xmlns:a16="http://schemas.microsoft.com/office/drawing/2014/main" id="{D98093DD-C61A-5462-4F3F-EF06E512347A}"/>
              </a:ext>
            </a:extLst>
          </p:cNvPr>
          <p:cNvPicPr>
            <a:picLocks noChangeAspect="1"/>
          </p:cNvPicPr>
          <p:nvPr/>
        </p:nvPicPr>
        <p:blipFill>
          <a:blip r:embed="rId4"/>
          <a:srcRect/>
          <a:stretch/>
        </p:blipFill>
        <p:spPr>
          <a:xfrm>
            <a:off x="293678" y="680105"/>
            <a:ext cx="8556643" cy="5056199"/>
          </a:xfrm>
          <a:prstGeom prst="rect">
            <a:avLst/>
          </a:prstGeom>
        </p:spPr>
      </p:pic>
    </p:spTree>
    <p:extLst>
      <p:ext uri="{BB962C8B-B14F-4D97-AF65-F5344CB8AC3E}">
        <p14:creationId xmlns:p14="http://schemas.microsoft.com/office/powerpoint/2010/main" val="272442563"/>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45</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NEGATIVE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26881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2B6B88-ECB5-4797-8D74-869889956727}"/>
              </a:ext>
            </a:extLst>
          </p:cNvPr>
          <p:cNvSpPr>
            <a:spLocks noGrp="1"/>
          </p:cNvSpPr>
          <p:nvPr>
            <p:ph type="sldNum" sz="quarter" idx="12"/>
          </p:nvPr>
        </p:nvSpPr>
        <p:spPr/>
        <p:txBody>
          <a:bodyPr/>
          <a:lstStyle/>
          <a:p>
            <a:fld id="{42782948-4DBE-204D-AB9E-B65E067054AE}" type="slidenum">
              <a:rPr lang="en-US" smtClean="0"/>
              <a:pPr/>
              <a:t>46</a:t>
            </a:fld>
            <a:endParaRPr lang="en-US"/>
          </a:p>
        </p:txBody>
      </p:sp>
      <p:pic>
        <p:nvPicPr>
          <p:cNvPr id="2" name="Picture 4" descr="Chart, line chart&#10;&#10;Description automatically generated">
            <a:extLst>
              <a:ext uri="{FF2B5EF4-FFF2-40B4-BE49-F238E27FC236}">
                <a16:creationId xmlns:a16="http://schemas.microsoft.com/office/drawing/2014/main" id="{977C3BD4-3A52-2FBE-9535-4FE5A4533752}"/>
              </a:ext>
            </a:extLst>
          </p:cNvPr>
          <p:cNvPicPr>
            <a:picLocks noGrp="1" noChangeAspect="1"/>
          </p:cNvPicPr>
          <p:nvPr>
            <p:ph sz="half" idx="1"/>
          </p:nvPr>
        </p:nvPicPr>
        <p:blipFill>
          <a:blip r:embed="rId3"/>
          <a:stretch>
            <a:fillRect/>
          </a:stretch>
        </p:blipFill>
        <p:spPr>
          <a:xfrm>
            <a:off x="243914" y="573733"/>
            <a:ext cx="8656170" cy="5286433"/>
          </a:xfrm>
        </p:spPr>
      </p:pic>
    </p:spTree>
    <p:extLst>
      <p:ext uri="{BB962C8B-B14F-4D97-AF65-F5344CB8AC3E}">
        <p14:creationId xmlns:p14="http://schemas.microsoft.com/office/powerpoint/2010/main" val="1362918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CD57C0-F46A-42BB-BA1E-4F428952279A}"/>
              </a:ext>
            </a:extLst>
          </p:cNvPr>
          <p:cNvSpPr>
            <a:spLocks noGrp="1"/>
          </p:cNvSpPr>
          <p:nvPr>
            <p:ph type="sldNum" sz="quarter" idx="12"/>
          </p:nvPr>
        </p:nvSpPr>
        <p:spPr/>
        <p:txBody>
          <a:bodyPr/>
          <a:lstStyle/>
          <a:p>
            <a:fld id="{42782948-4DBE-204D-AB9E-B65E067054AE}" type="slidenum">
              <a:rPr lang="en-US" smtClean="0"/>
              <a:pPr/>
              <a:t>47</a:t>
            </a:fld>
            <a:endParaRPr lang="en-US"/>
          </a:p>
        </p:txBody>
      </p:sp>
      <p:pic>
        <p:nvPicPr>
          <p:cNvPr id="2" name="Picture 4">
            <a:extLst>
              <a:ext uri="{FF2B5EF4-FFF2-40B4-BE49-F238E27FC236}">
                <a16:creationId xmlns:a16="http://schemas.microsoft.com/office/drawing/2014/main" id="{43F374E6-3DD5-970E-07EC-D27760FACD19}"/>
              </a:ext>
            </a:extLst>
          </p:cNvPr>
          <p:cNvPicPr>
            <a:picLocks noGrp="1" noChangeAspect="1"/>
          </p:cNvPicPr>
          <p:nvPr>
            <p:ph sz="half" idx="1"/>
          </p:nvPr>
        </p:nvPicPr>
        <p:blipFill>
          <a:blip r:embed="rId3"/>
          <a:srcRect/>
          <a:stretch/>
        </p:blipFill>
        <p:spPr>
          <a:xfrm>
            <a:off x="25475" y="1157791"/>
            <a:ext cx="9089217" cy="4544608"/>
          </a:xfrm>
        </p:spPr>
      </p:pic>
      <p:sp>
        <p:nvSpPr>
          <p:cNvPr id="7" name="TextBox 6">
            <a:extLst>
              <a:ext uri="{FF2B5EF4-FFF2-40B4-BE49-F238E27FC236}">
                <a16:creationId xmlns:a16="http://schemas.microsoft.com/office/drawing/2014/main" id="{8EC36852-3638-5DFE-125F-D192D2C23367}"/>
              </a:ext>
            </a:extLst>
          </p:cNvPr>
          <p:cNvSpPr txBox="1"/>
          <p:nvPr/>
        </p:nvSpPr>
        <p:spPr>
          <a:xfrm>
            <a:off x="895979" y="330758"/>
            <a:ext cx="77246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The number of women of reproductive age visited by CHAs/CBDs has been declining since 2021 in FH-supported provinces</a:t>
            </a:r>
            <a:endParaRPr lang="en-US"/>
          </a:p>
        </p:txBody>
      </p:sp>
    </p:spTree>
    <p:extLst>
      <p:ext uri="{BB962C8B-B14F-4D97-AF65-F5344CB8AC3E}">
        <p14:creationId xmlns:p14="http://schemas.microsoft.com/office/powerpoint/2010/main" val="3085466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8C27CC-6C16-4407-BAD8-6DE51EA4C7CE}"/>
              </a:ext>
            </a:extLst>
          </p:cNvPr>
          <p:cNvSpPr>
            <a:spLocks noGrp="1"/>
          </p:cNvSpPr>
          <p:nvPr>
            <p:ph type="sldNum" sz="quarter" idx="4"/>
          </p:nvPr>
        </p:nvSpPr>
        <p:spPr/>
        <p:txBody>
          <a:bodyPr/>
          <a:lstStyle/>
          <a:p>
            <a:fld id="{42782948-4DBE-204D-AB9E-B65E067054AE}" type="slidenum">
              <a:rPr lang="en-US" smtClean="0"/>
              <a:pPr/>
              <a:t>48</a:t>
            </a:fld>
            <a:endParaRPr lang="en-US"/>
          </a:p>
        </p:txBody>
      </p:sp>
      <p:pic>
        <p:nvPicPr>
          <p:cNvPr id="2" name="Picture 3" descr="Chart, line chart, histogram&#10;&#10;Description automatically generated">
            <a:extLst>
              <a:ext uri="{FF2B5EF4-FFF2-40B4-BE49-F238E27FC236}">
                <a16:creationId xmlns:a16="http://schemas.microsoft.com/office/drawing/2014/main" id="{D78919CA-904B-C808-18E6-7C05ED204564}"/>
              </a:ext>
            </a:extLst>
          </p:cNvPr>
          <p:cNvPicPr>
            <a:picLocks noChangeAspect="1"/>
          </p:cNvPicPr>
          <p:nvPr/>
        </p:nvPicPr>
        <p:blipFill>
          <a:blip r:embed="rId3"/>
          <a:srcRect/>
          <a:stretch/>
        </p:blipFill>
        <p:spPr>
          <a:xfrm>
            <a:off x="8277" y="907481"/>
            <a:ext cx="9135722" cy="4567861"/>
          </a:xfrm>
          <a:prstGeom prst="rect">
            <a:avLst/>
          </a:prstGeom>
        </p:spPr>
      </p:pic>
      <p:sp>
        <p:nvSpPr>
          <p:cNvPr id="5" name="TextBox 4">
            <a:extLst>
              <a:ext uri="{FF2B5EF4-FFF2-40B4-BE49-F238E27FC236}">
                <a16:creationId xmlns:a16="http://schemas.microsoft.com/office/drawing/2014/main" id="{E3484D80-60E5-F08C-D2DF-A5105E0DBA01}"/>
              </a:ext>
            </a:extLst>
          </p:cNvPr>
          <p:cNvSpPr txBox="1"/>
          <p:nvPr/>
        </p:nvSpPr>
        <p:spPr>
          <a:xfrm>
            <a:off x="87923" y="152400"/>
            <a:ext cx="8968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The number of women adopting modern FP methods and visited by CHAs/CBD has declined in the last one year at the provincial level</a:t>
            </a:r>
            <a:endParaRPr lang="en-US" b="1"/>
          </a:p>
        </p:txBody>
      </p:sp>
    </p:spTree>
    <p:extLst>
      <p:ext uri="{BB962C8B-B14F-4D97-AF65-F5344CB8AC3E}">
        <p14:creationId xmlns:p14="http://schemas.microsoft.com/office/powerpoint/2010/main" val="3752266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8C27CC-6C16-4407-BAD8-6DE51EA4C7CE}"/>
              </a:ext>
            </a:extLst>
          </p:cNvPr>
          <p:cNvSpPr>
            <a:spLocks noGrp="1"/>
          </p:cNvSpPr>
          <p:nvPr>
            <p:ph type="sldNum" sz="quarter" idx="4"/>
          </p:nvPr>
        </p:nvSpPr>
        <p:spPr/>
        <p:txBody>
          <a:bodyPr/>
          <a:lstStyle/>
          <a:p>
            <a:fld id="{42782948-4DBE-204D-AB9E-B65E067054AE}" type="slidenum">
              <a:rPr lang="en-US" smtClean="0"/>
              <a:pPr/>
              <a:t>49</a:t>
            </a:fld>
            <a:endParaRPr lang="en-US"/>
          </a:p>
        </p:txBody>
      </p:sp>
      <p:pic>
        <p:nvPicPr>
          <p:cNvPr id="2" name="Picture 3" descr="Chart&#10;&#10;Description automatically generated">
            <a:extLst>
              <a:ext uri="{FF2B5EF4-FFF2-40B4-BE49-F238E27FC236}">
                <a16:creationId xmlns:a16="http://schemas.microsoft.com/office/drawing/2014/main" id="{4E8EBDC9-8717-4C14-A1FA-1AFF12D1D22B}"/>
              </a:ext>
            </a:extLst>
          </p:cNvPr>
          <p:cNvPicPr>
            <a:picLocks noChangeAspect="1"/>
          </p:cNvPicPr>
          <p:nvPr/>
        </p:nvPicPr>
        <p:blipFill>
          <a:blip r:embed="rId3"/>
          <a:stretch>
            <a:fillRect/>
          </a:stretch>
        </p:blipFill>
        <p:spPr>
          <a:xfrm>
            <a:off x="244751" y="469082"/>
            <a:ext cx="8654496" cy="5288858"/>
          </a:xfrm>
          <a:prstGeom prst="rect">
            <a:avLst/>
          </a:prstGeom>
        </p:spPr>
      </p:pic>
    </p:spTree>
    <p:extLst>
      <p:ext uri="{BB962C8B-B14F-4D97-AF65-F5344CB8AC3E}">
        <p14:creationId xmlns:p14="http://schemas.microsoft.com/office/powerpoint/2010/main" val="3531296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p:txBody>
          <a:bodyPr/>
          <a:lstStyle/>
          <a:p>
            <a:fld id="{42782948-4DBE-204D-AB9E-B65E067054AE}" type="slidenum">
              <a:rPr lang="en-US" smtClean="0"/>
              <a:pPr/>
              <a:t>5</a:t>
            </a:fld>
            <a:endParaRPr lang="en-US"/>
          </a:p>
        </p:txBody>
      </p:sp>
      <p:pic>
        <p:nvPicPr>
          <p:cNvPr id="2" name="Picture 2" descr="Chart&#10;&#10;Description automatically generated">
            <a:extLst>
              <a:ext uri="{FF2B5EF4-FFF2-40B4-BE49-F238E27FC236}">
                <a16:creationId xmlns:a16="http://schemas.microsoft.com/office/drawing/2014/main" id="{1E494248-8D3D-5C6C-5D38-F443D0F67712}"/>
              </a:ext>
            </a:extLst>
          </p:cNvPr>
          <p:cNvPicPr>
            <a:picLocks noChangeAspect="1"/>
          </p:cNvPicPr>
          <p:nvPr/>
        </p:nvPicPr>
        <p:blipFill>
          <a:blip r:embed="rId3"/>
          <a:stretch>
            <a:fillRect/>
          </a:stretch>
        </p:blipFill>
        <p:spPr>
          <a:xfrm>
            <a:off x="218252" y="842904"/>
            <a:ext cx="8698088" cy="4363154"/>
          </a:xfrm>
          <a:prstGeom prst="rect">
            <a:avLst/>
          </a:prstGeom>
        </p:spPr>
      </p:pic>
    </p:spTree>
    <p:extLst>
      <p:ext uri="{BB962C8B-B14F-4D97-AF65-F5344CB8AC3E}">
        <p14:creationId xmlns:p14="http://schemas.microsoft.com/office/powerpoint/2010/main" val="4209651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8C27CC-6C16-4407-BAD8-6DE51EA4C7CE}"/>
              </a:ext>
            </a:extLst>
          </p:cNvPr>
          <p:cNvSpPr>
            <a:spLocks noGrp="1"/>
          </p:cNvSpPr>
          <p:nvPr>
            <p:ph type="sldNum" sz="quarter" idx="4"/>
          </p:nvPr>
        </p:nvSpPr>
        <p:spPr/>
        <p:txBody>
          <a:bodyPr/>
          <a:lstStyle/>
          <a:p>
            <a:fld id="{42782948-4DBE-204D-AB9E-B65E067054AE}" type="slidenum">
              <a:rPr lang="en-US" smtClean="0"/>
              <a:pPr/>
              <a:t>50</a:t>
            </a:fld>
            <a:endParaRPr lang="en-US"/>
          </a:p>
        </p:txBody>
      </p:sp>
      <p:pic>
        <p:nvPicPr>
          <p:cNvPr id="2" name="Picture 3">
            <a:extLst>
              <a:ext uri="{FF2B5EF4-FFF2-40B4-BE49-F238E27FC236}">
                <a16:creationId xmlns:a16="http://schemas.microsoft.com/office/drawing/2014/main" id="{D78919CA-904B-C808-18E6-7C05ED204564}"/>
              </a:ext>
            </a:extLst>
          </p:cNvPr>
          <p:cNvPicPr>
            <a:picLocks noChangeAspect="1"/>
          </p:cNvPicPr>
          <p:nvPr/>
        </p:nvPicPr>
        <p:blipFill>
          <a:blip r:embed="rId3"/>
          <a:srcRect/>
          <a:stretch/>
        </p:blipFill>
        <p:spPr>
          <a:xfrm>
            <a:off x="214761" y="907481"/>
            <a:ext cx="8929239" cy="4464619"/>
          </a:xfrm>
          <a:prstGeom prst="rect">
            <a:avLst/>
          </a:prstGeom>
        </p:spPr>
      </p:pic>
      <p:sp>
        <p:nvSpPr>
          <p:cNvPr id="5" name="TextBox 4">
            <a:extLst>
              <a:ext uri="{FF2B5EF4-FFF2-40B4-BE49-F238E27FC236}">
                <a16:creationId xmlns:a16="http://schemas.microsoft.com/office/drawing/2014/main" id="{E3484D80-60E5-F08C-D2DF-A5105E0DBA01}"/>
              </a:ext>
            </a:extLst>
          </p:cNvPr>
          <p:cNvSpPr txBox="1"/>
          <p:nvPr/>
        </p:nvSpPr>
        <p:spPr>
          <a:xfrm>
            <a:off x="87923" y="149985"/>
            <a:ext cx="8968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The number of women adopting modern FP methods has declined in the last two years at the provincial level</a:t>
            </a:r>
            <a:endParaRPr lang="en-US" b="1"/>
          </a:p>
        </p:txBody>
      </p:sp>
    </p:spTree>
    <p:extLst>
      <p:ext uri="{BB962C8B-B14F-4D97-AF65-F5344CB8AC3E}">
        <p14:creationId xmlns:p14="http://schemas.microsoft.com/office/powerpoint/2010/main" val="3211513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A73623-C723-45FF-B249-BA2F9875A08C}"/>
              </a:ext>
            </a:extLst>
          </p:cNvPr>
          <p:cNvSpPr>
            <a:spLocks noGrp="1"/>
          </p:cNvSpPr>
          <p:nvPr>
            <p:ph type="sldNum" sz="quarter" idx="4"/>
          </p:nvPr>
        </p:nvSpPr>
        <p:spPr/>
        <p:txBody>
          <a:bodyPr/>
          <a:lstStyle/>
          <a:p>
            <a:fld id="{42782948-4DBE-204D-AB9E-B65E067054AE}" type="slidenum">
              <a:rPr lang="en-US" smtClean="0"/>
              <a:pPr/>
              <a:t>51</a:t>
            </a:fld>
            <a:endParaRPr lang="en-US"/>
          </a:p>
        </p:txBody>
      </p:sp>
      <p:grpSp>
        <p:nvGrpSpPr>
          <p:cNvPr id="8" name="Group 7">
            <a:extLst>
              <a:ext uri="{FF2B5EF4-FFF2-40B4-BE49-F238E27FC236}">
                <a16:creationId xmlns:a16="http://schemas.microsoft.com/office/drawing/2014/main" id="{3A6BEC40-2294-0DD4-0EB0-CC6B72BC21E3}"/>
              </a:ext>
            </a:extLst>
          </p:cNvPr>
          <p:cNvGrpSpPr/>
          <p:nvPr/>
        </p:nvGrpSpPr>
        <p:grpSpPr>
          <a:xfrm>
            <a:off x="220480" y="821479"/>
            <a:ext cx="8533707" cy="5215042"/>
            <a:chOff x="220480" y="821479"/>
            <a:chExt cx="8533707" cy="5215042"/>
          </a:xfrm>
        </p:grpSpPr>
        <p:pic>
          <p:nvPicPr>
            <p:cNvPr id="2" name="Picture 4" descr="Chart, line chart&#10;&#10;Description automatically generated">
              <a:extLst>
                <a:ext uri="{FF2B5EF4-FFF2-40B4-BE49-F238E27FC236}">
                  <a16:creationId xmlns:a16="http://schemas.microsoft.com/office/drawing/2014/main" id="{FC8D79F8-3A27-2E9B-1875-77CF6E5D51E4}"/>
                </a:ext>
              </a:extLst>
            </p:cNvPr>
            <p:cNvPicPr>
              <a:picLocks noChangeAspect="1"/>
            </p:cNvPicPr>
            <p:nvPr/>
          </p:nvPicPr>
          <p:blipFill>
            <a:blip r:embed="rId4"/>
            <a:stretch>
              <a:fillRect/>
            </a:stretch>
          </p:blipFill>
          <p:spPr>
            <a:xfrm>
              <a:off x="220480" y="821479"/>
              <a:ext cx="8533707" cy="5215042"/>
            </a:xfrm>
            <a:prstGeom prst="rect">
              <a:avLst/>
            </a:prstGeom>
          </p:spPr>
        </p:pic>
        <p:sp>
          <p:nvSpPr>
            <p:cNvPr id="5" name="TextBox 4">
              <a:extLst>
                <a:ext uri="{FF2B5EF4-FFF2-40B4-BE49-F238E27FC236}">
                  <a16:creationId xmlns:a16="http://schemas.microsoft.com/office/drawing/2014/main" id="{77A6D573-3316-49B9-F83A-E79F88F1D3F9}"/>
                </a:ext>
              </a:extLst>
            </p:cNvPr>
            <p:cNvSpPr txBox="1"/>
            <p:nvPr/>
          </p:nvSpPr>
          <p:spPr>
            <a:xfrm>
              <a:off x="1337734" y="821479"/>
              <a:ext cx="7035800" cy="523220"/>
            </a:xfrm>
            <a:prstGeom prst="rect">
              <a:avLst/>
            </a:prstGeom>
            <a:solidFill>
              <a:schemeClr val="bg1"/>
            </a:solidFill>
          </p:spPr>
          <p:txBody>
            <a:bodyPr wrap="square" lIns="91440" tIns="45720" rIns="91440" bIns="45720" rtlCol="0" anchor="t">
              <a:spAutoFit/>
            </a:bodyPr>
            <a:lstStyle/>
            <a:p>
              <a:r>
                <a:rPr lang="en-US" sz="1400" b="1"/>
                <a:t>Percentage of first-time new acceptors among total FP attendance in HF increased from </a:t>
              </a:r>
              <a:r>
                <a:rPr lang="en-US" sz="1400" b="1" dirty="0"/>
                <a:t>2018 to October 2019, and has slightly declined since then</a:t>
              </a:r>
            </a:p>
          </p:txBody>
        </p:sp>
      </p:grpSp>
    </p:spTree>
    <p:extLst>
      <p:ext uri="{BB962C8B-B14F-4D97-AF65-F5344CB8AC3E}">
        <p14:creationId xmlns:p14="http://schemas.microsoft.com/office/powerpoint/2010/main" val="3554882642"/>
      </p:ext>
    </p:extLst>
  </p:cSld>
  <p:clrMapOvr>
    <a:masterClrMapping/>
  </p:clrMapOvr>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52</a:t>
            </a:fld>
            <a:endParaRPr lang="en-US"/>
          </a:p>
        </p:txBody>
      </p:sp>
      <p:pic>
        <p:nvPicPr>
          <p:cNvPr id="4" name="Picture 4">
            <a:extLst>
              <a:ext uri="{FF2B5EF4-FFF2-40B4-BE49-F238E27FC236}">
                <a16:creationId xmlns:a16="http://schemas.microsoft.com/office/drawing/2014/main" id="{2191A50B-2C9E-973B-1E7C-397A0AEEDAA3}"/>
              </a:ext>
            </a:extLst>
          </p:cNvPr>
          <p:cNvPicPr>
            <a:picLocks noChangeAspect="1"/>
          </p:cNvPicPr>
          <p:nvPr/>
        </p:nvPicPr>
        <p:blipFill>
          <a:blip r:embed="rId3"/>
          <a:stretch>
            <a:fillRect/>
          </a:stretch>
        </p:blipFill>
        <p:spPr>
          <a:xfrm>
            <a:off x="113783" y="958533"/>
            <a:ext cx="8928848" cy="4464424"/>
          </a:xfrm>
          <a:prstGeom prst="rect">
            <a:avLst/>
          </a:prstGeom>
        </p:spPr>
      </p:pic>
      <p:sp>
        <p:nvSpPr>
          <p:cNvPr id="2" name="TextBox 1">
            <a:extLst>
              <a:ext uri="{FF2B5EF4-FFF2-40B4-BE49-F238E27FC236}">
                <a16:creationId xmlns:a16="http://schemas.microsoft.com/office/drawing/2014/main" id="{45DD949E-D1DC-B233-0473-A5586DCAEA7D}"/>
              </a:ext>
            </a:extLst>
          </p:cNvPr>
          <p:cNvSpPr txBox="1"/>
          <p:nvPr/>
        </p:nvSpPr>
        <p:spPr>
          <a:xfrm>
            <a:off x="48122" y="311240"/>
            <a:ext cx="88336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Number of first-time users of modern FP methods has slightly</a:t>
            </a:r>
            <a:r>
              <a:rPr lang="en-US" b="1">
                <a:ea typeface="+mn-lt"/>
                <a:cs typeface="+mn-lt"/>
              </a:rPr>
              <a:t> declined in the last two years, a pattern that started in 2019</a:t>
            </a:r>
            <a:endParaRPr lang="en-US" b="1"/>
          </a:p>
        </p:txBody>
      </p:sp>
    </p:spTree>
    <p:extLst>
      <p:ext uri="{BB962C8B-B14F-4D97-AF65-F5344CB8AC3E}">
        <p14:creationId xmlns:p14="http://schemas.microsoft.com/office/powerpoint/2010/main" val="493493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53</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a:solidFill>
                  <a:schemeClr val="bg1"/>
                </a:solidFill>
                <a:ea typeface="MS Gothic" panose="020B0609070205080204" pitchFamily="49" charset="-128"/>
                <a:cs typeface="Times New Roman" panose="02020603050405020304" pitchFamily="18" charset="0"/>
              </a:rPr>
              <a:t>MIXED TREND</a:t>
            </a:r>
            <a:endParaRPr lang="en-ZA"/>
          </a:p>
        </p:txBody>
      </p:sp>
      <p:sp>
        <p:nvSpPr>
          <p:cNvPr id="5" name="Subtitle 4">
            <a:extLst>
              <a:ext uri="{FF2B5EF4-FFF2-40B4-BE49-F238E27FC236}">
                <a16:creationId xmlns:a16="http://schemas.microsoft.com/office/drawing/2014/main" id="{6B4E02AD-C47D-44DC-9006-C6C49381C3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93080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54</a:t>
            </a:fld>
            <a:endParaRPr lang="en-US"/>
          </a:p>
        </p:txBody>
      </p:sp>
      <p:pic>
        <p:nvPicPr>
          <p:cNvPr id="2" name="Picture 3" descr="Chart&#10;&#10;Description automatically generated">
            <a:extLst>
              <a:ext uri="{FF2B5EF4-FFF2-40B4-BE49-F238E27FC236}">
                <a16:creationId xmlns:a16="http://schemas.microsoft.com/office/drawing/2014/main" id="{A845DCAD-EDE9-A608-2C34-67B8DACA0A43}"/>
              </a:ext>
            </a:extLst>
          </p:cNvPr>
          <p:cNvPicPr>
            <a:picLocks noChangeAspect="1"/>
          </p:cNvPicPr>
          <p:nvPr/>
        </p:nvPicPr>
        <p:blipFill>
          <a:blip r:embed="rId3"/>
          <a:stretch>
            <a:fillRect/>
          </a:stretch>
        </p:blipFill>
        <p:spPr>
          <a:xfrm>
            <a:off x="292884" y="543637"/>
            <a:ext cx="8549701" cy="5224816"/>
          </a:xfrm>
          <a:prstGeom prst="rect">
            <a:avLst/>
          </a:prstGeom>
        </p:spPr>
      </p:pic>
    </p:spTree>
    <p:extLst>
      <p:ext uri="{BB962C8B-B14F-4D97-AF65-F5344CB8AC3E}">
        <p14:creationId xmlns:p14="http://schemas.microsoft.com/office/powerpoint/2010/main" val="2963602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55</a:t>
            </a:fld>
            <a:endParaRPr lang="en-US"/>
          </a:p>
        </p:txBody>
      </p:sp>
      <p:pic>
        <p:nvPicPr>
          <p:cNvPr id="4" name="Picture 4" descr="Chart, line chart&#10;&#10;Description automatically generated">
            <a:extLst>
              <a:ext uri="{FF2B5EF4-FFF2-40B4-BE49-F238E27FC236}">
                <a16:creationId xmlns:a16="http://schemas.microsoft.com/office/drawing/2014/main" id="{10E42EAE-4732-6D0B-5B93-42E0929864DA}"/>
              </a:ext>
            </a:extLst>
          </p:cNvPr>
          <p:cNvPicPr>
            <a:picLocks noChangeAspect="1"/>
          </p:cNvPicPr>
          <p:nvPr/>
        </p:nvPicPr>
        <p:blipFill>
          <a:blip r:embed="rId3"/>
          <a:stretch>
            <a:fillRect/>
          </a:stretch>
        </p:blipFill>
        <p:spPr>
          <a:xfrm>
            <a:off x="267287" y="431844"/>
            <a:ext cx="8609421" cy="5254417"/>
          </a:xfrm>
          <a:prstGeom prst="rect">
            <a:avLst/>
          </a:prstGeom>
        </p:spPr>
      </p:pic>
    </p:spTree>
    <p:extLst>
      <p:ext uri="{BB962C8B-B14F-4D97-AF65-F5344CB8AC3E}">
        <p14:creationId xmlns:p14="http://schemas.microsoft.com/office/powerpoint/2010/main" val="3308157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56</a:t>
            </a:fld>
            <a:endParaRPr lang="en-US"/>
          </a:p>
        </p:txBody>
      </p:sp>
      <p:pic>
        <p:nvPicPr>
          <p:cNvPr id="2" name="Picture 4" descr="Chart, scatter chart&#10;&#10;Description automatically generated">
            <a:extLst>
              <a:ext uri="{FF2B5EF4-FFF2-40B4-BE49-F238E27FC236}">
                <a16:creationId xmlns:a16="http://schemas.microsoft.com/office/drawing/2014/main" id="{1611E1D8-89D9-85CB-4BCD-A66EF80C5608}"/>
              </a:ext>
            </a:extLst>
          </p:cNvPr>
          <p:cNvPicPr>
            <a:picLocks noChangeAspect="1"/>
          </p:cNvPicPr>
          <p:nvPr/>
        </p:nvPicPr>
        <p:blipFill>
          <a:blip r:embed="rId3"/>
          <a:stretch>
            <a:fillRect/>
          </a:stretch>
        </p:blipFill>
        <p:spPr>
          <a:xfrm>
            <a:off x="292290" y="932501"/>
            <a:ext cx="8559419" cy="4992995"/>
          </a:xfrm>
          <a:prstGeom prst="rect">
            <a:avLst/>
          </a:prstGeom>
        </p:spPr>
      </p:pic>
      <p:sp>
        <p:nvSpPr>
          <p:cNvPr id="5" name="TextBox 4">
            <a:extLst>
              <a:ext uri="{FF2B5EF4-FFF2-40B4-BE49-F238E27FC236}">
                <a16:creationId xmlns:a16="http://schemas.microsoft.com/office/drawing/2014/main" id="{18AED7B1-9839-2BC1-4013-01AC7933ACD9}"/>
              </a:ext>
            </a:extLst>
          </p:cNvPr>
          <p:cNvSpPr txBox="1"/>
          <p:nvPr/>
        </p:nvSpPr>
        <p:spPr>
          <a:xfrm>
            <a:off x="874059" y="232737"/>
            <a:ext cx="76958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Percentage of clients discontinuing LARC declined in FH-supported provinces in the last two years, except for Northwestern</a:t>
            </a:r>
            <a:endParaRPr lang="en-US" b="1"/>
          </a:p>
        </p:txBody>
      </p:sp>
    </p:spTree>
    <p:extLst>
      <p:ext uri="{BB962C8B-B14F-4D97-AF65-F5344CB8AC3E}">
        <p14:creationId xmlns:p14="http://schemas.microsoft.com/office/powerpoint/2010/main" val="769655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p:txBody>
          <a:bodyPr/>
          <a:lstStyle/>
          <a:p>
            <a:fld id="{42782948-4DBE-204D-AB9E-B65E067054AE}" type="slidenum">
              <a:rPr lang="en-US" smtClean="0"/>
              <a:pPr/>
              <a:t>6</a:t>
            </a:fld>
            <a:endParaRPr lang="en-US"/>
          </a:p>
        </p:txBody>
      </p:sp>
      <p:pic>
        <p:nvPicPr>
          <p:cNvPr id="11" name="Picture 10" descr="Chart, line chart&#10;&#10;Description automatically generated">
            <a:extLst>
              <a:ext uri="{FF2B5EF4-FFF2-40B4-BE49-F238E27FC236}">
                <a16:creationId xmlns:a16="http://schemas.microsoft.com/office/drawing/2014/main" id="{FC038F2F-4AC1-4B5D-9C34-DB9133D7B1D3}"/>
              </a:ext>
            </a:extLst>
          </p:cNvPr>
          <p:cNvPicPr>
            <a:picLocks noChangeAspect="1"/>
          </p:cNvPicPr>
          <p:nvPr/>
        </p:nvPicPr>
        <p:blipFill>
          <a:blip r:embed="rId3"/>
          <a:stretch>
            <a:fillRect/>
          </a:stretch>
        </p:blipFill>
        <p:spPr>
          <a:xfrm>
            <a:off x="225411" y="601906"/>
            <a:ext cx="8569702" cy="5242212"/>
          </a:xfrm>
          <a:prstGeom prst="rect">
            <a:avLst/>
          </a:prstGeom>
        </p:spPr>
      </p:pic>
    </p:spTree>
    <p:extLst>
      <p:ext uri="{BB962C8B-B14F-4D97-AF65-F5344CB8AC3E}">
        <p14:creationId xmlns:p14="http://schemas.microsoft.com/office/powerpoint/2010/main" val="291131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7</a:t>
            </a:fld>
            <a:endParaRPr lang="en-US"/>
          </a:p>
        </p:txBody>
      </p:sp>
      <p:pic>
        <p:nvPicPr>
          <p:cNvPr id="21" name="Picture 20" descr="Chart, histogram&#10;&#10;Description automatically generated">
            <a:extLst>
              <a:ext uri="{FF2B5EF4-FFF2-40B4-BE49-F238E27FC236}">
                <a16:creationId xmlns:a16="http://schemas.microsoft.com/office/drawing/2014/main" id="{A27256DD-F645-46A7-BD7C-C2BAC3CE3089}"/>
              </a:ext>
            </a:extLst>
          </p:cNvPr>
          <p:cNvPicPr>
            <a:picLocks noChangeAspect="1"/>
          </p:cNvPicPr>
          <p:nvPr/>
        </p:nvPicPr>
        <p:blipFill>
          <a:blip r:embed="rId3"/>
          <a:stretch>
            <a:fillRect/>
          </a:stretch>
        </p:blipFill>
        <p:spPr>
          <a:xfrm>
            <a:off x="107860" y="975859"/>
            <a:ext cx="8917560" cy="4801763"/>
          </a:xfrm>
          <a:prstGeom prst="rect">
            <a:avLst/>
          </a:prstGeom>
        </p:spPr>
      </p:pic>
      <p:sp>
        <p:nvSpPr>
          <p:cNvPr id="2" name="TextBox 1">
            <a:extLst>
              <a:ext uri="{FF2B5EF4-FFF2-40B4-BE49-F238E27FC236}">
                <a16:creationId xmlns:a16="http://schemas.microsoft.com/office/drawing/2014/main" id="{67001FA2-F628-C424-B492-08C3E048D92A}"/>
              </a:ext>
            </a:extLst>
          </p:cNvPr>
          <p:cNvSpPr txBox="1"/>
          <p:nvPr/>
        </p:nvSpPr>
        <p:spPr>
          <a:xfrm>
            <a:off x="315489" y="325831"/>
            <a:ext cx="8616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Proportion of expected pregnancies receiving 1st ANC visit at first trimester, 2018-2022</a:t>
            </a:r>
            <a:endParaRPr lang="en-US" b="1"/>
          </a:p>
        </p:txBody>
      </p:sp>
    </p:spTree>
    <p:extLst>
      <p:ext uri="{BB962C8B-B14F-4D97-AF65-F5344CB8AC3E}">
        <p14:creationId xmlns:p14="http://schemas.microsoft.com/office/powerpoint/2010/main" val="361307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8</a:t>
            </a:fld>
            <a:endParaRPr lang="en-US"/>
          </a:p>
        </p:txBody>
      </p:sp>
      <p:pic>
        <p:nvPicPr>
          <p:cNvPr id="21" name="Picture 20" descr="A picture containing chart&#10;&#10;Description automatically generated">
            <a:extLst>
              <a:ext uri="{FF2B5EF4-FFF2-40B4-BE49-F238E27FC236}">
                <a16:creationId xmlns:a16="http://schemas.microsoft.com/office/drawing/2014/main" id="{A27256DD-F645-46A7-BD7C-C2BAC3CE3089}"/>
              </a:ext>
            </a:extLst>
          </p:cNvPr>
          <p:cNvPicPr>
            <a:picLocks noChangeAspect="1"/>
          </p:cNvPicPr>
          <p:nvPr/>
        </p:nvPicPr>
        <p:blipFill>
          <a:blip r:embed="rId3"/>
          <a:stretch>
            <a:fillRect/>
          </a:stretch>
        </p:blipFill>
        <p:spPr>
          <a:xfrm>
            <a:off x="107860" y="975859"/>
            <a:ext cx="8917560" cy="4801763"/>
          </a:xfrm>
          <a:prstGeom prst="rect">
            <a:avLst/>
          </a:prstGeom>
        </p:spPr>
      </p:pic>
      <p:sp>
        <p:nvSpPr>
          <p:cNvPr id="2" name="TextBox 1">
            <a:extLst>
              <a:ext uri="{FF2B5EF4-FFF2-40B4-BE49-F238E27FC236}">
                <a16:creationId xmlns:a16="http://schemas.microsoft.com/office/drawing/2014/main" id="{67001FA2-F628-C424-B492-08C3E048D92A}"/>
              </a:ext>
            </a:extLst>
          </p:cNvPr>
          <p:cNvSpPr txBox="1"/>
          <p:nvPr/>
        </p:nvSpPr>
        <p:spPr>
          <a:xfrm>
            <a:off x="315489" y="325831"/>
            <a:ext cx="8616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n-lt"/>
                <a:cs typeface="+mn-lt"/>
              </a:rPr>
              <a:t>Proportion of expected pregnancies receiving 1st ANC visit at all trimesters, 2018-2022</a:t>
            </a:r>
            <a:endParaRPr lang="en-US" b="1"/>
          </a:p>
        </p:txBody>
      </p:sp>
    </p:spTree>
    <p:extLst>
      <p:ext uri="{BB962C8B-B14F-4D97-AF65-F5344CB8AC3E}">
        <p14:creationId xmlns:p14="http://schemas.microsoft.com/office/powerpoint/2010/main" val="413433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9</a:t>
            </a:fld>
            <a:endParaRPr lang="en-US"/>
          </a:p>
        </p:txBody>
      </p:sp>
      <p:pic>
        <p:nvPicPr>
          <p:cNvPr id="20" name="Picture 19" descr="Chart, line chart&#10;&#10;Description automatically generated">
            <a:extLst>
              <a:ext uri="{FF2B5EF4-FFF2-40B4-BE49-F238E27FC236}">
                <a16:creationId xmlns:a16="http://schemas.microsoft.com/office/drawing/2014/main" id="{EA144EB0-4334-4A44-A4A0-75C79027F490}"/>
              </a:ext>
            </a:extLst>
          </p:cNvPr>
          <p:cNvPicPr>
            <a:picLocks noChangeAspect="1"/>
          </p:cNvPicPr>
          <p:nvPr/>
        </p:nvPicPr>
        <p:blipFill>
          <a:blip r:embed="rId3"/>
          <a:stretch>
            <a:fillRect/>
          </a:stretch>
        </p:blipFill>
        <p:spPr>
          <a:xfrm>
            <a:off x="780" y="718960"/>
            <a:ext cx="9016809" cy="4918259"/>
          </a:xfrm>
          <a:prstGeom prst="rect">
            <a:avLst/>
          </a:prstGeom>
        </p:spPr>
      </p:pic>
    </p:spTree>
    <p:extLst>
      <p:ext uri="{BB962C8B-B14F-4D97-AF65-F5344CB8AC3E}">
        <p14:creationId xmlns:p14="http://schemas.microsoft.com/office/powerpoint/2010/main" val="259150730"/>
      </p:ext>
    </p:extLst>
  </p:cSld>
  <p:clrMapOvr>
    <a:masterClrMapping/>
  </p:clrMapOvr>
</p:sld>
</file>

<file path=ppt/theme/theme1.xml><?xml version="1.0" encoding="utf-8"?>
<a:theme xmlns:a="http://schemas.openxmlformats.org/drawingml/2006/main" name="4.3-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cfb1195-9d9a-45b0-9c73-c90d47cb3707">
      <Terms xmlns="http://schemas.microsoft.com/office/infopath/2007/PartnerControls"/>
    </lcf76f155ced4ddcb4097134ff3c332f>
    <TaxCatchAll xmlns="2eca5edd-9f5c-4f05-a203-a5b219c616c1" xsi:nil="true"/>
    <SharedWithUsers xmlns="2eca5edd-9f5c-4f05-a203-a5b219c616c1">
      <UserInfo>
        <DisplayName>Tusiime, Celia</DisplayName>
        <AccountId>17</AccountId>
        <AccountType/>
      </UserInfo>
      <UserInfo>
        <DisplayName>Sitenge, Gift</DisplayName>
        <AccountId>12</AccountId>
        <AccountType/>
      </UserInfo>
      <UserInfo>
        <DisplayName>Lin, Yashin</DisplayName>
        <AccountId>9</AccountId>
        <AccountType/>
      </UserInfo>
      <UserInfo>
        <DisplayName>Killian, Dan</DisplayName>
        <AccountId>15</AccountId>
        <AccountType/>
      </UserInfo>
      <UserInfo>
        <DisplayName>Nyimbili, Shida</DisplayName>
        <AccountId>13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4B9DE495FB0C4AACB47AC58CAF071C" ma:contentTypeVersion="12" ma:contentTypeDescription="Create a new document." ma:contentTypeScope="" ma:versionID="7b54469c1320aa9edd9b8b8d7032dda6">
  <xsd:schema xmlns:xsd="http://www.w3.org/2001/XMLSchema" xmlns:xs="http://www.w3.org/2001/XMLSchema" xmlns:p="http://schemas.microsoft.com/office/2006/metadata/properties" xmlns:ns2="9cfb1195-9d9a-45b0-9c73-c90d47cb3707" xmlns:ns3="2eca5edd-9f5c-4f05-a203-a5b219c616c1" targetNamespace="http://schemas.microsoft.com/office/2006/metadata/properties" ma:root="true" ma:fieldsID="abb043aac72336de46253d997c2dc02a" ns2:_="" ns3:_="">
    <xsd:import namespace="9cfb1195-9d9a-45b0-9c73-c90d47cb3707"/>
    <xsd:import namespace="2eca5edd-9f5c-4f05-a203-a5b219c616c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fb1195-9d9a-45b0-9c73-c90d47cb37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ffb2afa-0461-4a25-b7e7-e28982f86d9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ca5edd-9f5c-4f05-a203-a5b219c616c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0bf6748-3201-4993-b67e-7278a815d8db}" ma:internalName="TaxCatchAll" ma:showField="CatchAllData" ma:web="2eca5edd-9f5c-4f05-a203-a5b219c616c1">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D52103-8B1E-4B46-BC0E-D801792752E2}">
  <ds:schemaRefs>
    <ds:schemaRef ds:uri="http://schemas.microsoft.com/sharepoint/v3/contenttype/forms"/>
  </ds:schemaRefs>
</ds:datastoreItem>
</file>

<file path=customXml/itemProps2.xml><?xml version="1.0" encoding="utf-8"?>
<ds:datastoreItem xmlns:ds="http://schemas.openxmlformats.org/officeDocument/2006/customXml" ds:itemID="{619C8682-6D23-4277-8A2B-8CECD9FF5819}">
  <ds:schemaRefs>
    <ds:schemaRef ds:uri="2eca5edd-9f5c-4f05-a203-a5b219c616c1"/>
    <ds:schemaRef ds:uri="9cfb1195-9d9a-45b0-9c73-c90d47cb37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7402CCD-408B-4410-8740-B1801E08DE92}">
  <ds:schemaRefs>
    <ds:schemaRef ds:uri="2eca5edd-9f5c-4f05-a203-a5b219c616c1"/>
    <ds:schemaRef ds:uri="9cfb1195-9d9a-45b0-9c73-c90d47cb37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TotalTime>
  <Words>2545</Words>
  <Application>Microsoft Office PowerPoint</Application>
  <PresentationFormat>On-screen Show (4:3)</PresentationFormat>
  <Paragraphs>280</Paragraphs>
  <Slides>56</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Gill Sans MT</vt:lpstr>
      <vt:lpstr>Roboto</vt:lpstr>
      <vt:lpstr>Segoe UI</vt:lpstr>
      <vt:lpstr>Wingdings</vt:lpstr>
      <vt:lpstr>4.3-Template_12.7.2016</vt:lpstr>
      <vt:lpstr>USAID Zambia Evidence For Health (E4H)</vt:lpstr>
      <vt:lpstr>Maternal and Neonatal Health</vt:lpstr>
      <vt:lpstr>Maternal and Perinatal Health Dashboard</vt:lpstr>
      <vt:lpstr>POSITIVE and CONSISTENT 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NEGATIVE TREND</vt:lpstr>
      <vt:lpstr>PowerPoint Presentation</vt:lpstr>
      <vt:lpstr>PowerPoint Presentation</vt:lpstr>
      <vt:lpstr>PowerPoint Presentation</vt:lpstr>
      <vt:lpstr>PowerPoint Presentation</vt:lpstr>
      <vt:lpstr>PowerPoint Presentation</vt:lpstr>
      <vt:lpstr>PowerPoint Presentation</vt:lpstr>
      <vt:lpstr>Child Health, Immunisation, and Nutrition</vt:lpstr>
      <vt:lpstr>Child Health Dashboard</vt:lpstr>
      <vt:lpstr>POSITIVE TREND</vt:lpstr>
      <vt:lpstr>PowerPoint Presentation</vt:lpstr>
      <vt:lpstr>NEGATIVE TREND</vt:lpstr>
      <vt:lpstr>PowerPoint Presentation</vt:lpstr>
      <vt:lpstr>PowerPoint Presentation</vt:lpstr>
      <vt:lpstr>CONSISTENT 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Family Planning</vt:lpstr>
      <vt:lpstr>Family Planning Dashboard</vt:lpstr>
      <vt:lpstr>POSITIVE TREND</vt:lpstr>
      <vt:lpstr>PowerPoint Presentation</vt:lpstr>
      <vt:lpstr>PowerPoint Presentation</vt:lpstr>
      <vt:lpstr>PowerPoint Presentation</vt:lpstr>
      <vt:lpstr>PowerPoint Presentation</vt:lpstr>
      <vt:lpstr>PowerPoint Presentation</vt:lpstr>
      <vt:lpstr>PowerPoint Presentation</vt:lpstr>
      <vt:lpstr>NEGATIVE 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MIXED TREND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USAID Zambia Evidence For Health (E4H)</dc:title>
  <dc:creator>Nyimbili, Shida</dc:creator>
  <cp:lastModifiedBy>Killian, Dan</cp:lastModifiedBy>
  <cp:revision>10</cp:revision>
  <dcterms:created xsi:type="dcterms:W3CDTF">2020-12-17T12:40:12Z</dcterms:created>
  <dcterms:modified xsi:type="dcterms:W3CDTF">2022-12-19T21:19:53Z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0x010100A54B9DE495FB0C4AACB47AC58CAF071C</vt:lpwstr>
  </property>
  <property fmtid="{D5CDD505-2E9C-101B-9397-08002B2CF9AE}" pid="3" name="MediaServiceImageTags">
    <vt:lpwstr/>
  </property>
</Properties>
</file>